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y="6858000" cx="9144000"/>
  <p:notesSz cx="6858000" cy="9144000"/>
  <p:embeddedFontLst>
    <p:embeddedFont>
      <p:font typeface="Roboto"/>
      <p:regular r:id="rId101"/>
      <p:bold r:id="rId102"/>
      <p:italic r:id="rId103"/>
      <p:boldItalic r:id="rId104"/>
    </p:embeddedFont>
    <p:embeddedFont>
      <p:font typeface="Lato"/>
      <p:regular r:id="rId105"/>
      <p:bold r:id="rId106"/>
      <p:italic r:id="rId107"/>
      <p:boldItalic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Lato-italic.fntdata"/><Relationship Id="rId106" Type="http://schemas.openxmlformats.org/officeDocument/2006/relationships/font" Target="fonts/Lato-bold.fntdata"/><Relationship Id="rId105" Type="http://schemas.openxmlformats.org/officeDocument/2006/relationships/font" Target="fonts/Lato-regular.fntdata"/><Relationship Id="rId104" Type="http://schemas.openxmlformats.org/officeDocument/2006/relationships/font" Target="fonts/Roboto-boldItalic.fntdata"/><Relationship Id="rId108" Type="http://schemas.openxmlformats.org/officeDocument/2006/relationships/font" Target="fonts/Lato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Roboto-italic.fntdata"/><Relationship Id="rId102" Type="http://schemas.openxmlformats.org/officeDocument/2006/relationships/font" Target="fonts/Roboto-bold.fntdata"/><Relationship Id="rId101" Type="http://schemas.openxmlformats.org/officeDocument/2006/relationships/font" Target="fonts/Roboto-regular.fntdata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a253577959_0_1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a25357795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a253577959_0_3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a253577959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253577959_0_15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a253577959_0_1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253577959_0_3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3a253577959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g3a253577959_0_3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253577959_0_3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a253577959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5" name="Google Shape;165;g3a253577959_0_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a253577959_0_3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a253577959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1" name="Google Shape;181;g3a253577959_0_3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253577959_0_3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a253577959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0" name="Google Shape;200;g3a253577959_0_3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a253577959_0_4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a253577959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1" name="Google Shape;221;g3a253577959_0_4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567f87837_1_30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36567f87837_1_30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6567f87837_1_30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567f87837_1_41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6567f87837_1_41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6567f87837_1_41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253577959_0_1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3a253577959_0_1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253577959_0_15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253577959_0_1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253577959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3a253577959_0_5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a253577959_0_5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a253577959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253577959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a253577959_0_5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253577959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a253577959_0_5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a253577959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a253577959_0_5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a253577959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a253577959_0_5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a253577959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3a253577959_0_5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a253577959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a253577959_0_6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253577959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3a253577959_0_6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a253577959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a253577959_0_6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d7fce2d60_0_0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37d7fce2d60_0_0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https://github.com/hacksider/Deep-Live-Cam/raw/main/media/demo.gif</a:t>
            </a:r>
            <a:endParaRPr/>
          </a:p>
        </p:txBody>
      </p:sp>
      <p:sp>
        <p:nvSpPr>
          <p:cNvPr id="82" name="Google Shape;82;g37d7fce2d60_0_0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a253577959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3a253577959_0_6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a253577959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a253577959_0_6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a253577959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a253577959_0_6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253577959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3a253577959_0_6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a253577959_0_6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a253577959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a253577959_0_6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a253577959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a253577959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3a253577959_0_7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a253577959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Авторы переводят изображения из пространственного домена в частотный домен, которые разным образом кодируют свойства изображения, и именно эти свойства предлагается анализировать.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Или другой вариант - дискретное синусное преобразование, которое имеет разреженное представление, что может помочь различить добавленный состязательный шум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a253577959_0_7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a253577959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Быстрое преобразование Фурье - трансформирует сигнал как по времени, так и по частоте. Разложение значений на разные частоты может помочь идентифицировать шум на пространственных частотах, присутствующий в невозмущенных изображениях.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DWT предлагает низкочастотные и высокочастотные компоненты, присутствующие во входном изображении, в виде четырех различных поддиапазонов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3a253577959_0_7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a253577959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Признаки GIST кодируют информацию о границах, вычисляя градиенты в нескольких масштабах и ориентациях</a:t>
            </a:r>
            <a:endParaRPr/>
          </a:p>
        </p:txBody>
      </p:sp>
      <p:sp>
        <p:nvSpPr>
          <p:cNvPr id="479" name="Google Shape;479;g3a253577959_0_7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253577959_0_347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3a253577959_0_347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https://github.com/hacksider/Deep-Live-Cam/raw/main/media/demo.gif</a:t>
            </a:r>
            <a:endParaRPr/>
          </a:p>
        </p:txBody>
      </p:sp>
      <p:sp>
        <p:nvSpPr>
          <p:cNvPr id="91" name="Google Shape;91;g3a253577959_0_347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a253577959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a253577959_0_7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a253577959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a253577959_0_7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a253577959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3a253577959_0_7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253577959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a253577959_0_7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a253577959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3a253577959_0_7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a253577959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3a253577959_0_8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a253577959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3a253577959_0_8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a253577959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3a253577959_0_8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a253577959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3a253577959_0_8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a253577959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3a253577959_0_8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a253577959_0_302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a253577959_0_302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https://github.com/hacksider/Deep-Live-Cam/raw/main/media/demo.gif</a:t>
            </a:r>
            <a:endParaRPr/>
          </a:p>
        </p:txBody>
      </p:sp>
      <p:sp>
        <p:nvSpPr>
          <p:cNvPr id="98" name="Google Shape;98;g3a253577959_0_302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a253577959_0_8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3a253577959_0_8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a253577959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top-1 точность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первая таблица - блэк бокс манера и тест переносимости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вторая таблица - сравнение с обученным inception с помощью adversarial training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3a253577959_0_8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a253577959_0_8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a253577959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a253577959_0_8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a253577959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a253577959_0_8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a253577959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a253577959_0_8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a253577959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a253577959_0_9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a253577959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a253577959_0_9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a253577959_0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t-sne график фичей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a253577959_0_9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a253577959_0_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t-sne график фичей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a253577959_0_9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a253577959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253577959_0_4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a253577959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a253577959_0_10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g3a253577959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8" name="Google Shape;698;g3a253577959_0_10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a253577959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3a253577959_0_10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a253577959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Тут скорее смысл randomized smoothing в том, чтобы много раз прогнать классификатор на множестве разных зашумленных (из нормального распределения с центром в текущем изображении) версиях изображения, и посчитать, какой класс при таком семплировании самый популярный: если топ1 класс сильно популярнее топ2 класса, то можем с некоторой долей уверенности (которую можно посчитать) утверждать, что на исходном изображении именно этот топ1 класс по результатам семплирования. Более того, можем также (с помощью матстата, те с некой долей уверенности) оценить радиус, в пределах которого вокруг исходного изображения класс точно не изменится</a:t>
            </a:r>
            <a:endParaRPr/>
          </a:p>
        </p:txBody>
      </p:sp>
      <p:sp>
        <p:nvSpPr>
          <p:cNvPr id="716" name="Google Shape;716;g3a253577959_0_10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a253577959_0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Авторы этой защиты пытаются с помощью диффузионной модели улучшить гарантированную устойчивость классификаторов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g3a253577959_0_10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a253577959_0_1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3a253577959_0_10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a253577959_0_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g3a253577959_0_10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a253577959_0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3a253577959_0_10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a253577959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g3a253577959_0_1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a253577959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1" name="Google Shape;781;g3a253577959_0_11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a253577959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3" name="Google Shape;793;g3a253577959_0_1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578537c79_0_41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6578537c79_0_41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6578537c79_0_41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a253577959_0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9" name="Google Shape;809;g3a253577959_0_11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a253577959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2" name="Google Shape;832;g3a253577959_0_11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a253577959_0_1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5" name="Google Shape;845;g3a253577959_0_11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a253577959_0_1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1" name="Google Shape;861;g3a253577959_0_12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a253577959_0_1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4" name="Google Shape;874;g3a253577959_0_1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a253577959_0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4" name="Google Shape;884;g3a253577959_0_12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a253577959_0_1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7" name="Google Shape;897;g3a253577959_0_12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a253577959_0_1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9" name="Google Shape;909;g3a253577959_0_12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a253577959_0_1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3" name="Google Shape;923;g3a253577959_0_12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a253577959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5" name="Google Shape;935;g3a253577959_0_12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253577959_0_3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a253577959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a253577959_0_1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5" name="Google Shape;945;g3a253577959_0_12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a253577959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5" name="Google Shape;955;g3a253577959_0_12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a253577959_0_12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a253577959_0_1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a253577959_0_1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3" name="Google Shape;973;g3a253577959_0_13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a253577959_0_13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a253577959_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3a253577959_0_13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3a253577959_0_1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a253577959_0_13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a253577959_0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a253577959_0_1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8" name="Google Shape;1008;g3a253577959_0_13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a253577959_0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6" name="Google Shape;1016;g3a253577959_0_13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a253577959_0_1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4" name="Google Shape;1024;g3a253577959_0_13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253577959_0_321:notes"/>
          <p:cNvSpPr/>
          <p:nvPr>
            <p:ph idx="2" type="sldImg"/>
          </p:nvPr>
        </p:nvSpPr>
        <p:spPr>
          <a:xfrm>
            <a:off x="1828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a253577959_0_321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a253577959_0_321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a253577959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3" name="Google Shape;1043;g3a253577959_0_13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3a253577959_0_138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3a253577959_0_1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a253577959_0_13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a253577959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a253577959_0_14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a253577959_0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a253577959_0_14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a253577959_0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a253577959_0_14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a253577959_0_1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467544" y="249289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718546" y="4101451"/>
            <a:ext cx="7218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16" y="4101451"/>
            <a:ext cx="7218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642096" y="4101451"/>
            <a:ext cx="25020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432624" y="4101451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72400" y="164637"/>
            <a:ext cx="864095" cy="67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5_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395536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63" name="Google Shape;63;p12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2"/>
          <p:cNvSpPr txBox="1"/>
          <p:nvPr>
            <p:ph idx="2" type="body"/>
          </p:nvPr>
        </p:nvSpPr>
        <p:spPr>
          <a:xfrm>
            <a:off x="4212853" y="6139292"/>
            <a:ext cx="43197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555398" y="6486445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ferences">
  <p:cSld name="Reference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95537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AutoNum type="arabicPeriod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555398" y="6501341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black backgroung" showMasterSp="0">
  <p:cSld name="Title on black backgroung">
    <p:bg>
      <p:bgPr>
        <a:solidFill>
          <a:schemeClr val="dk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6"/>
          <p:cNvSpPr/>
          <p:nvPr/>
        </p:nvSpPr>
        <p:spPr>
          <a:xfrm>
            <a:off x="12695" y="6260903"/>
            <a:ext cx="31695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 MSU Graphics&amp;Media Lab (Video 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www.compression.ru/video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34" name="Google Shape;3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72400" y="164637"/>
            <a:ext cx="864095" cy="67358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Background" showMasterSp="0">
  <p:cSld name="Black Background">
    <p:bg>
      <p:bgPr>
        <a:solidFill>
          <a:schemeClr val="dk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55576" y="44624"/>
            <a:ext cx="75711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251520" y="6309320"/>
            <a:ext cx="21603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6012160" y="6309320"/>
            <a:ext cx="28815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718546" y="4101450"/>
            <a:ext cx="7218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216" y="4101450"/>
            <a:ext cx="7218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8"/>
          <p:cNvSpPr/>
          <p:nvPr/>
        </p:nvSpPr>
        <p:spPr>
          <a:xfrm>
            <a:off x="6642096" y="4101450"/>
            <a:ext cx="25020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"/>
          <p:cNvSpPr/>
          <p:nvPr/>
        </p:nvSpPr>
        <p:spPr>
          <a:xfrm>
            <a:off x="1432623" y="41014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82677" y="158750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>
            <p:ph idx="1" type="body"/>
          </p:nvPr>
        </p:nvSpPr>
        <p:spPr>
          <a:xfrm>
            <a:off x="719138" y="4365624"/>
            <a:ext cx="71661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718546" y="2060848"/>
            <a:ext cx="7836000" cy="19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ctrTitle"/>
          </p:nvPr>
        </p:nvSpPr>
        <p:spPr>
          <a:xfrm>
            <a:off x="535781" y="1571625"/>
            <a:ext cx="8072400" cy="13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>
                <a:solidFill>
                  <a:srgbClr val="357CF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4455914" y="6544004"/>
            <a:ext cx="214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5400" marR="0" algn="l">
              <a:lnSpc>
                <a:spcPct val="115277"/>
              </a:lnSpc>
              <a:spcBef>
                <a:spcPts val="0"/>
              </a:spcBef>
              <a:buNone/>
              <a:defRPr b="0" i="0"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254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600">
              <a:solidFill>
                <a:srgbClr val="21212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60432" y="6309320"/>
            <a:ext cx="5787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892066" y="12179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-1" y="12179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243668" y="1217900"/>
            <a:ext cx="9003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782707" y="12179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2695" y="6260903"/>
            <a:ext cx="31695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 MSU Graphics&amp;Media Lab (Video 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64FC0"/>
                </a:solidFill>
                <a:latin typeface="Arial"/>
                <a:ea typeface="Arial"/>
                <a:cs typeface="Arial"/>
                <a:sym typeface="Arial"/>
              </a:rPr>
              <a:t>https://videoprocessing.ai/</a:t>
            </a:r>
            <a:endParaRPr b="1" i="0" sz="1200" u="none" cap="none" strike="noStrike">
              <a:solidFill>
                <a:srgbClr val="164F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172400" y="164637"/>
            <a:ext cx="864095" cy="67358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foclar.com/news/prnu#:~:text=noise%20value,they%20should%20not%20be%20used" TargetMode="External"/><Relationship Id="rId4" Type="http://schemas.openxmlformats.org/officeDocument/2006/relationships/hyperlink" Target="https://arxiv.org/html/2508.19714v1#:~:text=Photo,sensor%20noise%20to%20bypass%20detection" TargetMode="External"/><Relationship Id="rId5" Type="http://schemas.openxmlformats.org/officeDocument/2006/relationships/hyperlink" Target="http://mi.fe.uni-lj.si/wp-content/uploads/2024/01/MarkoCVWW24_compressed.pdf#:~:text=of%20our%20experiments%20show%20that,part%20of%20the%20facial%20region" TargetMode="External"/><Relationship Id="rId6" Type="http://schemas.openxmlformats.org/officeDocument/2006/relationships/image" Target="../media/image42.png"/><Relationship Id="rId7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frontiersin.org/journals/imaging/articles/10.3389/fimag.2025.1504551/full#:~:text=Early%20approaches%20to%20detect%20deepfakes,of%20several%20CNN%20based%20detectors" TargetMode="External"/><Relationship Id="rId4" Type="http://schemas.openxmlformats.org/officeDocument/2006/relationships/hyperlink" Target="https://www.frontiersin.org/journals/imaging/articles/10.3389/fimag.2025.1504551/full" TargetMode="External"/><Relationship Id="rId5" Type="http://schemas.openxmlformats.org/officeDocument/2006/relationships/hyperlink" Target="http://roceedings.neurips.cc/paper_files/paper/2024/file/a5a5b0ff87c59172a13342d428b1e033-Paper-Conference.pdf#:~:text=In%20recent%20years%2C%20DeepFake%20technology,forgery%20identification" TargetMode="External"/><Relationship Id="rId6" Type="http://schemas.openxmlformats.org/officeDocument/2006/relationships/hyperlink" Target="http://roceedings.neurips.cc/paper_files/paper/2024/file/a5a5b0ff87c59172a13342d428b1e033-Paper-Conference.pdf#:~:text=The%20case%20is%20particularly%20alarming,between%20them%20is%20closely%20tied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5.png"/><Relationship Id="rId4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proceedings.neurips.cc/paper/2020/file/4c5bcfec8584af0d967f1ab10179ca4b-Paper.pdf?utm_source=chatgpt.com" TargetMode="External"/><Relationship Id="rId10" Type="http://schemas.openxmlformats.org/officeDocument/2006/relationships/hyperlink" Target="https://proceedings.neurips.cc/paper/2020/file/4c5bcfec8584af0d967f1ab10179ca4b-Paper.pdf?utm_source=chatgpt.com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hyperlink" Target="https://www.niessnerlab.org/projects/thies2016face.html?utm_source=chatgpt.com" TargetMode="External"/><Relationship Id="rId9" Type="http://schemas.openxmlformats.org/officeDocument/2006/relationships/hyperlink" Target="https://arxiv.org/abs/1812.04948?utm_source=chatgpt.com" TargetMode="External"/><Relationship Id="rId5" Type="http://schemas.openxmlformats.org/officeDocument/2006/relationships/hyperlink" Target="https://www.niessnerlab.org/projects/thies2016face.html?utm_source=chatgpt.com" TargetMode="External"/><Relationship Id="rId6" Type="http://schemas.openxmlformats.org/officeDocument/2006/relationships/hyperlink" Target="https://www.niessnerlab.org/projects/thies2016face.html?utm_source=chatgpt.com" TargetMode="External"/><Relationship Id="rId7" Type="http://schemas.openxmlformats.org/officeDocument/2006/relationships/hyperlink" Target="https://arxiv.org/abs/1812.04948?utm_source=chatgpt.com" TargetMode="External"/><Relationship Id="rId8" Type="http://schemas.openxmlformats.org/officeDocument/2006/relationships/hyperlink" Target="https://arxiv.org/abs/1812.04948?utm_source=chatgpt.co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png"/><Relationship Id="rId4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Relationship Id="rId4" Type="http://schemas.openxmlformats.org/officeDocument/2006/relationships/image" Target="../media/image63.png"/><Relationship Id="rId5" Type="http://schemas.openxmlformats.org/officeDocument/2006/relationships/image" Target="../media/image57.png"/><Relationship Id="rId6" Type="http://schemas.openxmlformats.org/officeDocument/2006/relationships/image" Target="../media/image6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Relationship Id="rId4" Type="http://schemas.openxmlformats.org/officeDocument/2006/relationships/image" Target="../media/image66.png"/><Relationship Id="rId5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png"/><Relationship Id="rId4" Type="http://schemas.openxmlformats.org/officeDocument/2006/relationships/image" Target="../media/image72.png"/><Relationship Id="rId5" Type="http://schemas.openxmlformats.org/officeDocument/2006/relationships/image" Target="../media/image6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png"/><Relationship Id="rId4" Type="http://schemas.openxmlformats.org/officeDocument/2006/relationships/image" Target="../media/image73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9.png"/><Relationship Id="rId4" Type="http://schemas.openxmlformats.org/officeDocument/2006/relationships/image" Target="../media/image3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7.png"/><Relationship Id="rId4" Type="http://schemas.openxmlformats.org/officeDocument/2006/relationships/image" Target="../media/image79.png"/><Relationship Id="rId5" Type="http://schemas.openxmlformats.org/officeDocument/2006/relationships/image" Target="../media/image117.jpg"/><Relationship Id="rId6" Type="http://schemas.openxmlformats.org/officeDocument/2006/relationships/image" Target="../media/image33.png"/></Relationships>
</file>

<file path=ppt/slides/_rels/slide6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8.png"/><Relationship Id="rId4" Type="http://schemas.openxmlformats.org/officeDocument/2006/relationships/image" Target="../media/image90.png"/><Relationship Id="rId9" Type="http://schemas.openxmlformats.org/officeDocument/2006/relationships/image" Target="../media/image99.png"/><Relationship Id="rId5" Type="http://schemas.openxmlformats.org/officeDocument/2006/relationships/image" Target="../media/image86.png"/><Relationship Id="rId6" Type="http://schemas.openxmlformats.org/officeDocument/2006/relationships/image" Target="../media/image91.png"/><Relationship Id="rId7" Type="http://schemas.openxmlformats.org/officeDocument/2006/relationships/image" Target="../media/image101.png"/><Relationship Id="rId8" Type="http://schemas.openxmlformats.org/officeDocument/2006/relationships/image" Target="../media/image9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7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103.png"/><Relationship Id="rId13" Type="http://schemas.openxmlformats.org/officeDocument/2006/relationships/image" Target="../media/image105.png"/><Relationship Id="rId1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3.png"/><Relationship Id="rId4" Type="http://schemas.openxmlformats.org/officeDocument/2006/relationships/image" Target="../media/image97.png"/><Relationship Id="rId9" Type="http://schemas.openxmlformats.org/officeDocument/2006/relationships/image" Target="../media/image98.png"/><Relationship Id="rId15" Type="http://schemas.openxmlformats.org/officeDocument/2006/relationships/image" Target="../media/image33.png"/><Relationship Id="rId14" Type="http://schemas.openxmlformats.org/officeDocument/2006/relationships/image" Target="../media/image119.png"/><Relationship Id="rId5" Type="http://schemas.openxmlformats.org/officeDocument/2006/relationships/image" Target="../media/image94.png"/><Relationship Id="rId6" Type="http://schemas.openxmlformats.org/officeDocument/2006/relationships/image" Target="../media/image92.png"/><Relationship Id="rId7" Type="http://schemas.openxmlformats.org/officeDocument/2006/relationships/image" Target="../media/image100.png"/><Relationship Id="rId8" Type="http://schemas.openxmlformats.org/officeDocument/2006/relationships/image" Target="../media/image10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3.png"/><Relationship Id="rId4" Type="http://schemas.openxmlformats.org/officeDocument/2006/relationships/image" Target="../media/image116.png"/><Relationship Id="rId5" Type="http://schemas.openxmlformats.org/officeDocument/2006/relationships/image" Target="../media/image115.png"/><Relationship Id="rId6" Type="http://schemas.openxmlformats.org/officeDocument/2006/relationships/image" Target="../media/image128.png"/><Relationship Id="rId7" Type="http://schemas.openxmlformats.org/officeDocument/2006/relationships/image" Target="../media/image114.png"/><Relationship Id="rId8" Type="http://schemas.openxmlformats.org/officeDocument/2006/relationships/image" Target="../media/image33.png"/></Relationships>
</file>

<file path=ppt/slides/_rels/slide7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8.png"/><Relationship Id="rId4" Type="http://schemas.openxmlformats.org/officeDocument/2006/relationships/image" Target="../media/image122.png"/><Relationship Id="rId9" Type="http://schemas.openxmlformats.org/officeDocument/2006/relationships/image" Target="../media/image121.png"/><Relationship Id="rId5" Type="http://schemas.openxmlformats.org/officeDocument/2006/relationships/image" Target="../media/image110.png"/><Relationship Id="rId6" Type="http://schemas.openxmlformats.org/officeDocument/2006/relationships/image" Target="../media/image118.png"/><Relationship Id="rId7" Type="http://schemas.openxmlformats.org/officeDocument/2006/relationships/image" Target="../media/image124.png"/><Relationship Id="rId8" Type="http://schemas.openxmlformats.org/officeDocument/2006/relationships/image" Target="../media/image13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0.png"/><Relationship Id="rId4" Type="http://schemas.openxmlformats.org/officeDocument/2006/relationships/image" Target="../media/image133.png"/><Relationship Id="rId5" Type="http://schemas.openxmlformats.org/officeDocument/2006/relationships/image" Target="../media/image123.png"/><Relationship Id="rId6" Type="http://schemas.openxmlformats.org/officeDocument/2006/relationships/image" Target="../media/image89.png"/><Relationship Id="rId7" Type="http://schemas.openxmlformats.org/officeDocument/2006/relationships/image" Target="../media/image3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0.png"/><Relationship Id="rId4" Type="http://schemas.openxmlformats.org/officeDocument/2006/relationships/image" Target="../media/image125.png"/><Relationship Id="rId5" Type="http://schemas.openxmlformats.org/officeDocument/2006/relationships/image" Target="../media/image3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8.png"/><Relationship Id="rId4" Type="http://schemas.openxmlformats.org/officeDocument/2006/relationships/image" Target="../media/image127.png"/><Relationship Id="rId5" Type="http://schemas.openxmlformats.org/officeDocument/2006/relationships/image" Target="../media/image126.png"/><Relationship Id="rId6" Type="http://schemas.openxmlformats.org/officeDocument/2006/relationships/image" Target="../media/image135.png"/><Relationship Id="rId7" Type="http://schemas.openxmlformats.org/officeDocument/2006/relationships/image" Target="../media/image134.png"/><Relationship Id="rId8" Type="http://schemas.openxmlformats.org/officeDocument/2006/relationships/image" Target="../media/image3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9.png"/><Relationship Id="rId4" Type="http://schemas.openxmlformats.org/officeDocument/2006/relationships/image" Target="../media/image131.png"/><Relationship Id="rId5" Type="http://schemas.openxmlformats.org/officeDocument/2006/relationships/image" Target="../media/image145.png"/><Relationship Id="rId6" Type="http://schemas.openxmlformats.org/officeDocument/2006/relationships/image" Target="../media/image3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40.png"/><Relationship Id="rId4" Type="http://schemas.openxmlformats.org/officeDocument/2006/relationships/image" Target="../media/image142.png"/><Relationship Id="rId9" Type="http://schemas.openxmlformats.org/officeDocument/2006/relationships/image" Target="../media/image33.png"/><Relationship Id="rId5" Type="http://schemas.openxmlformats.org/officeDocument/2006/relationships/image" Target="../media/image137.png"/><Relationship Id="rId6" Type="http://schemas.openxmlformats.org/officeDocument/2006/relationships/image" Target="../media/image160.png"/><Relationship Id="rId7" Type="http://schemas.openxmlformats.org/officeDocument/2006/relationships/image" Target="../media/image144.png"/><Relationship Id="rId8" Type="http://schemas.openxmlformats.org/officeDocument/2006/relationships/image" Target="../media/image14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48.png"/><Relationship Id="rId4" Type="http://schemas.openxmlformats.org/officeDocument/2006/relationships/image" Target="../media/image155.png"/><Relationship Id="rId5" Type="http://schemas.openxmlformats.org/officeDocument/2006/relationships/image" Target="../media/image3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47.png"/><Relationship Id="rId4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51.png"/><Relationship Id="rId4" Type="http://schemas.openxmlformats.org/officeDocument/2006/relationships/image" Target="../media/image143.png"/><Relationship Id="rId5" Type="http://schemas.openxmlformats.org/officeDocument/2006/relationships/image" Target="../media/image3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54.png"/><Relationship Id="rId4" Type="http://schemas.openxmlformats.org/officeDocument/2006/relationships/image" Target="../media/image3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65.png"/><Relationship Id="rId4" Type="http://schemas.openxmlformats.org/officeDocument/2006/relationships/image" Target="../media/image2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57.png"/><Relationship Id="rId4" Type="http://schemas.openxmlformats.org/officeDocument/2006/relationships/image" Target="../media/image2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56.png"/><Relationship Id="rId4" Type="http://schemas.openxmlformats.org/officeDocument/2006/relationships/image" Target="../media/image2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7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5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61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64.png"/><Relationship Id="rId4" Type="http://schemas.openxmlformats.org/officeDocument/2006/relationships/image" Target="../media/image2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66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53.png"/><Relationship Id="rId4" Type="http://schemas.openxmlformats.org/officeDocument/2006/relationships/image" Target="../media/image162.png"/><Relationship Id="rId5" Type="http://schemas.openxmlformats.org/officeDocument/2006/relationships/image" Target="../media/image27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59.png"/><Relationship Id="rId4" Type="http://schemas.openxmlformats.org/officeDocument/2006/relationships/image" Target="../media/image2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67.png"/><Relationship Id="rId4" Type="http://schemas.openxmlformats.org/officeDocument/2006/relationships/image" Target="../media/image2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2.png"/><Relationship Id="rId4" Type="http://schemas.openxmlformats.org/officeDocument/2006/relationships/image" Target="../media/image27.png"/><Relationship Id="rId5" Type="http://schemas.openxmlformats.org/officeDocument/2006/relationships/image" Target="../media/image163.png"/><Relationship Id="rId6" Type="http://schemas.openxmlformats.org/officeDocument/2006/relationships/hyperlink" Target="https://videoprocessing.ai/benchmarks/iqa-defens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344883" y="4365665"/>
            <a:ext cx="8199300" cy="240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Анастасия Анциферова, к.ф.-м.н.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/>
              <a:t>Институт ИИ МГУ, с.н.с.</a:t>
            </a:r>
            <a:endParaRPr i="1"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/>
              <a:t>Центр Доверенного ИИ ИСП РАН, н.с.</a:t>
            </a:r>
            <a:endParaRPr i="1"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12 ноября 2025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71" name="Google Shape;71;p13"/>
          <p:cNvSpPr txBox="1"/>
          <p:nvPr>
            <p:ph idx="2" type="body"/>
          </p:nvPr>
        </p:nvSpPr>
        <p:spPr>
          <a:xfrm>
            <a:off x="344275" y="2060833"/>
            <a:ext cx="8660400" cy="196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"/>
              <a:t>GAN. Создание и детекция дипфейков. Защиты от атак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StyleGAN</a:t>
            </a:r>
            <a:endParaRPr sz="3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accent1"/>
                </a:solidFill>
              </a:rPr>
              <a:t>По шагам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114900" y="1365750"/>
            <a:ext cx="9029100" cy="4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Пусть z ∈ Z — входной латентный вектор.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arenR"/>
            </a:pPr>
            <a:r>
              <a:rPr lang="en" sz="1600">
                <a:solidFill>
                  <a:schemeClr val="dk1"/>
                </a:solidFill>
              </a:rPr>
              <a:t>Mapping Network </a:t>
            </a:r>
            <a:r>
              <a:rPr b="1" lang="en" sz="1600">
                <a:solidFill>
                  <a:schemeClr val="dk1"/>
                </a:solidFill>
              </a:rPr>
              <a:t>f: Z → W</a:t>
            </a:r>
            <a:r>
              <a:rPr lang="en" sz="1600">
                <a:solidFill>
                  <a:schemeClr val="dk1"/>
                </a:solidFill>
              </a:rPr>
              <a:t>, где </a:t>
            </a:r>
            <a:r>
              <a:rPr b="1" lang="en" sz="1600">
                <a:solidFill>
                  <a:schemeClr val="dk1"/>
                </a:solidFill>
              </a:rPr>
              <a:t>W</a:t>
            </a:r>
            <a:r>
              <a:rPr lang="en" sz="1600">
                <a:solidFill>
                  <a:schemeClr val="dk1"/>
                </a:solidFill>
              </a:rPr>
              <a:t> находится в общем пространстве стилей: </a:t>
            </a:r>
            <a:r>
              <a:rPr b="1" lang="en" sz="1600">
                <a:solidFill>
                  <a:schemeClr val="dk1"/>
                </a:solidFill>
              </a:rPr>
              <a:t>W = f(z)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" sz="1600">
                <a:solidFill>
                  <a:schemeClr val="dk1"/>
                </a:solidFill>
              </a:rPr>
              <a:t>Каждый слой ленты синтеза принимает стиль y, полученный через линейное преобразование и нормализацию: </a:t>
            </a:r>
            <a:r>
              <a:rPr b="1" lang="en" sz="1600">
                <a:solidFill>
                  <a:schemeClr val="dk1"/>
                </a:solidFill>
              </a:rPr>
              <a:t>y = (y_s, y_b) = affine(w),</a:t>
            </a:r>
            <a:r>
              <a:rPr lang="en" sz="1600">
                <a:solidFill>
                  <a:schemeClr val="dk1"/>
                </a:solidFill>
              </a:rPr>
              <a:t> где </a:t>
            </a:r>
            <a:r>
              <a:rPr b="1" lang="en" sz="1600">
                <a:solidFill>
                  <a:schemeClr val="dk1"/>
                </a:solidFill>
              </a:rPr>
              <a:t>y_s, y_b ∈ R^C</a:t>
            </a:r>
            <a:r>
              <a:rPr lang="en" sz="1600">
                <a:solidFill>
                  <a:schemeClr val="dk1"/>
                </a:solidFill>
              </a:rPr>
              <a:t> соответствуют масштабам и смещению для C каналов слоя.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" sz="1600">
                <a:solidFill>
                  <a:schemeClr val="dk1"/>
                </a:solidFill>
              </a:rPr>
              <a:t>AdaIN для канала i слоя: </a:t>
            </a:r>
            <a:r>
              <a:rPr b="1" lang="en" sz="1600">
                <a:solidFill>
                  <a:schemeClr val="dk1"/>
                </a:solidFill>
              </a:rPr>
              <a:t>AdaIN(x_i, y) = y_s,i · [(x_i − μ_i) / σ_i] + y_b,i</a:t>
            </a:r>
            <a:endParaRPr b="1" sz="16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μ_i и σ_i </a:t>
            </a:r>
            <a:r>
              <a:rPr lang="en" sz="1600">
                <a:solidFill>
                  <a:schemeClr val="dk1"/>
                </a:solidFill>
              </a:rPr>
              <a:t>— mean и standard deviation по каналу</a:t>
            </a:r>
            <a:r>
              <a:rPr b="1" lang="en" sz="1600">
                <a:solidFill>
                  <a:schemeClr val="dk1"/>
                </a:solidFill>
              </a:rPr>
              <a:t> i </a:t>
            </a:r>
            <a:r>
              <a:rPr lang="en" sz="1600">
                <a:solidFill>
                  <a:schemeClr val="dk1"/>
                </a:solidFill>
              </a:rPr>
              <a:t>после нормализации входа </a:t>
            </a:r>
            <a:r>
              <a:rPr b="1" lang="en" sz="1600">
                <a:solidFill>
                  <a:schemeClr val="dk1"/>
                </a:solidFill>
              </a:rPr>
              <a:t>x_i; </a:t>
            </a:r>
            <a:br>
              <a:rPr b="1" lang="en" sz="1600">
                <a:solidFill>
                  <a:schemeClr val="dk1"/>
                </a:solidFill>
              </a:rPr>
            </a:br>
            <a:r>
              <a:rPr b="1" lang="en" sz="1600">
                <a:solidFill>
                  <a:schemeClr val="dk1"/>
                </a:solidFill>
              </a:rPr>
              <a:t>	x_i</a:t>
            </a:r>
            <a:r>
              <a:rPr lang="en" sz="1600">
                <a:solidFill>
                  <a:schemeClr val="dk1"/>
                </a:solidFill>
              </a:rPr>
              <a:t> — карта активаций слоя.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" sz="1600">
                <a:solidFill>
                  <a:schemeClr val="dk1"/>
                </a:solidFill>
              </a:rPr>
              <a:t>Генератор строится ступенчато через блоки прибавления разрешения: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y^(l) </a:t>
            </a:r>
            <a:r>
              <a:rPr lang="en" sz="1600">
                <a:solidFill>
                  <a:schemeClr val="dk1"/>
                </a:solidFill>
              </a:rPr>
              <a:t>задается через AdaIN на ленте l: </a:t>
            </a:r>
            <a:r>
              <a:rPr b="1" lang="en" sz="1600">
                <a:solidFill>
                  <a:schemeClr val="dk1"/>
                </a:solidFill>
              </a:rPr>
              <a:t>y^(l) = AdaIN(Conv_l(Upsample(z_prev)), y^(l))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" sz="1600">
                <a:solidFill>
                  <a:schemeClr val="dk1"/>
                </a:solidFill>
              </a:rPr>
              <a:t>Конечный результат: </a:t>
            </a:r>
            <a:r>
              <a:rPr b="1" lang="en" sz="1600">
                <a:solidFill>
                  <a:schemeClr val="dk1"/>
                </a:solidFill>
              </a:rPr>
              <a:t>G(z) = {изображение размерности H×W×3}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Присоединение шума на каждом уровне: </a:t>
            </a:r>
            <a:r>
              <a:rPr b="1" lang="en" sz="1600">
                <a:solidFill>
                  <a:schemeClr val="dk1"/>
                </a:solidFill>
              </a:rPr>
              <a:t>z_noise^(l) </a:t>
            </a:r>
            <a:r>
              <a:rPr lang="en" sz="1600">
                <a:solidFill>
                  <a:schemeClr val="dk1"/>
                </a:solidFill>
              </a:rPr>
              <a:t>добавляется после нормализации для улучшения текстур: </a:t>
            </a:r>
            <a:r>
              <a:rPr b="1" lang="en" sz="1600">
                <a:solidFill>
                  <a:schemeClr val="dk1"/>
                </a:solidFill>
              </a:rPr>
              <a:t>x^(l) ← Conv_l(Up(…)) + n^(l) · s^(l)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/>
        </p:nvSpPr>
        <p:spPr>
          <a:xfrm>
            <a:off x="0" y="1360725"/>
            <a:ext cx="9006600" cy="5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>
                <a:solidFill>
                  <a:schemeClr val="dk1"/>
                </a:solidFill>
              </a:rPr>
              <a:t>Подготовка данных: большой набор реальных изображений (например, 70 000 фотографий лиц).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>
                <a:solidFill>
                  <a:schemeClr val="dk1"/>
                </a:solidFill>
              </a:rPr>
              <a:t>Генератор и Дискриминатор инициализируются со случайными весами.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>
                <a:solidFill>
                  <a:schemeClr val="dk1"/>
                </a:solidFill>
              </a:rPr>
              <a:t>Цикл обучения (на каждой итерации):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Шаг 1: Обучение Дискриминатора.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Берется пачка реальных изображений из датасета.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Генератор создает пачку фальшивых изображений из случайного шума.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Дискриминатор анализирует и те, и другие, и получает два штрафа (loss):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</a:pPr>
            <a:r>
              <a:rPr lang="en">
                <a:solidFill>
                  <a:schemeClr val="dk1"/>
                </a:solidFill>
              </a:rPr>
              <a:t>Штраф за ошибку на реальных изображениях 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</a:pPr>
            <a:r>
              <a:rPr lang="en">
                <a:solidFill>
                  <a:schemeClr val="dk1"/>
                </a:solidFill>
              </a:rPr>
              <a:t>Штраф за ошибку на фальшивых изображениях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Эти два штрафа суммируются, и веса Дискриминатора обновляются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Шаг 2: Обучение Генератора.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Генератор создает новую пачку фальшивых изображений.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Дискриминатор анализирует их.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Генератор получает один штраф: за то, что Дискриминатор распознал его изображения как "фальшивые".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Повторение: Шаги 1 и 2 повторяются </a:t>
            </a:r>
            <a:r>
              <a:rPr lang="en">
                <a:solidFill>
                  <a:schemeClr val="dk1"/>
                </a:solidFill>
              </a:rPr>
              <a:t>сотни тысяч или миллионы раз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Процесс обучения StyleGAN</a:t>
            </a:r>
            <a:endParaRPr sz="2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Диффузия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Основная идея модели</a:t>
            </a:r>
            <a:endParaRPr sz="2800"/>
          </a:p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3923928" y="6302045"/>
            <a:ext cx="533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Ho et al.,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“Denoising Diffusion Probabilistic Models,” in 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</a:t>
            </a:r>
            <a:endParaRPr/>
          </a:p>
        </p:txBody>
      </p:sp>
      <p:pic>
        <p:nvPicPr>
          <p:cNvPr descr="reverse-diffusion"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95" y="1556792"/>
            <a:ext cx="8051609" cy="183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422164" y="4102011"/>
            <a:ext cx="8175600" cy="14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обучении, изображения постепенно зашумляются Гауссовым шумом, пока не превратятся в белый шум. Нейросеть же обучается обращать этот процесс, восстанавливая данные из шума.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Диффузия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Прямой проход</a:t>
            </a:r>
            <a:endParaRPr/>
          </a:p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3923928" y="6302045"/>
            <a:ext cx="533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Ho et al.,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“Denoising Diffusion Probabilistic Models,” in 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</a:t>
            </a:r>
            <a:endParaRPr/>
          </a:p>
        </p:txBody>
      </p:sp>
      <p:pic>
        <p:nvPicPr>
          <p:cNvPr descr="reverse-diffusion" id="170" name="Google Shape;1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95" y="1556792"/>
            <a:ext cx="8051609" cy="183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830" y="3811089"/>
            <a:ext cx="5243297" cy="33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830" y="4502924"/>
            <a:ext cx="4673877" cy="34221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6372200" y="3658054"/>
            <a:ext cx="21831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Марковский процесс (зашумление)</a:t>
            </a:r>
            <a:endParaRPr/>
          </a:p>
        </p:txBody>
      </p:sp>
      <p:cxnSp>
        <p:nvCxnSpPr>
          <p:cNvPr id="174" name="Google Shape;174;p25"/>
          <p:cNvCxnSpPr>
            <a:stCxn id="173" idx="1"/>
            <a:endCxn id="171" idx="3"/>
          </p:cNvCxnSpPr>
          <p:nvPr/>
        </p:nvCxnSpPr>
        <p:spPr>
          <a:xfrm flipH="1">
            <a:off x="5724200" y="3971404"/>
            <a:ext cx="648000" cy="810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5" name="Google Shape;175;p25"/>
          <p:cNvSpPr txBox="1"/>
          <p:nvPr/>
        </p:nvSpPr>
        <p:spPr>
          <a:xfrm>
            <a:off x="6372200" y="4297919"/>
            <a:ext cx="26643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Получение зашумленного изображения после репараметризации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25"/>
          <p:cNvCxnSpPr>
            <a:endCxn id="172" idx="3"/>
          </p:cNvCxnSpPr>
          <p:nvPr/>
        </p:nvCxnSpPr>
        <p:spPr>
          <a:xfrm rot="10800000">
            <a:off x="5154707" y="4674029"/>
            <a:ext cx="1145400" cy="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7" name="Google Shape;177;p25"/>
          <p:cNvSpPr txBox="1"/>
          <p:nvPr/>
        </p:nvSpPr>
        <p:spPr>
          <a:xfrm>
            <a:off x="480830" y="4845135"/>
            <a:ext cx="3011400" cy="732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Диффузия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Обратный проход</a:t>
            </a:r>
            <a:endParaRPr/>
          </a:p>
        </p:txBody>
      </p:sp>
      <p:sp>
        <p:nvSpPr>
          <p:cNvPr id="184" name="Google Shape;184;p2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3923928" y="6302045"/>
            <a:ext cx="533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Ho et al.,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“Denoising Diffusion Probabilistic Models,” in 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</a:t>
            </a:r>
            <a:endParaRPr/>
          </a:p>
        </p:txBody>
      </p:sp>
      <p:pic>
        <p:nvPicPr>
          <p:cNvPr descr="reverse-diffusion" id="186" name="Google Shape;1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95" y="1556792"/>
            <a:ext cx="8051609" cy="183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3944967"/>
            <a:ext cx="4955266" cy="30756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6422581" y="3855511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5">
            <a:alphaModFix/>
          </a:blip>
          <a:srcRect b="0" l="0" r="0" t="18012"/>
          <a:stretch/>
        </p:blipFill>
        <p:spPr>
          <a:xfrm>
            <a:off x="395536" y="4601056"/>
            <a:ext cx="4713079" cy="67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6342615" y="3897438"/>
            <a:ext cx="218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Обратный процесс</a:t>
            </a:r>
            <a:endParaRPr/>
          </a:p>
        </p:txBody>
      </p:sp>
      <p:cxnSp>
        <p:nvCxnSpPr>
          <p:cNvPr id="191" name="Google Shape;191;p26"/>
          <p:cNvCxnSpPr>
            <a:stCxn id="190" idx="1"/>
          </p:cNvCxnSpPr>
          <p:nvPr/>
        </p:nvCxnSpPr>
        <p:spPr>
          <a:xfrm rot="10800000">
            <a:off x="5652015" y="4066788"/>
            <a:ext cx="690600" cy="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2" name="Google Shape;192;p26"/>
          <p:cNvSpPr txBox="1"/>
          <p:nvPr/>
        </p:nvSpPr>
        <p:spPr>
          <a:xfrm>
            <a:off x="6328813" y="4601056"/>
            <a:ext cx="2183100" cy="643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33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193" name="Google Shape;193;p26"/>
          <p:cNvCxnSpPr>
            <a:stCxn id="192" idx="1"/>
          </p:cNvCxnSpPr>
          <p:nvPr/>
        </p:nvCxnSpPr>
        <p:spPr>
          <a:xfrm rot="10800000">
            <a:off x="5652013" y="4922656"/>
            <a:ext cx="676800" cy="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4" name="Google Shape;194;p26"/>
          <p:cNvSpPr/>
          <p:nvPr/>
        </p:nvSpPr>
        <p:spPr>
          <a:xfrm>
            <a:off x="4067944" y="4653136"/>
            <a:ext cx="864000" cy="5040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26"/>
          <p:cNvCxnSpPr>
            <a:endCxn id="194" idx="2"/>
          </p:cNvCxnSpPr>
          <p:nvPr/>
        </p:nvCxnSpPr>
        <p:spPr>
          <a:xfrm rot="10800000">
            <a:off x="4499944" y="5157136"/>
            <a:ext cx="0" cy="28800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6" name="Google Shape;196;p26"/>
          <p:cNvSpPr txBox="1"/>
          <p:nvPr/>
        </p:nvSpPr>
        <p:spPr>
          <a:xfrm>
            <a:off x="1403503" y="5417371"/>
            <a:ext cx="6336900" cy="3552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22409" l="-47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Диффузия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Guided Diffusion: Classifier Guidance</a:t>
            </a:r>
            <a:endParaRPr sz="2800"/>
          </a:p>
        </p:txBody>
      </p:sp>
      <p:sp>
        <p:nvSpPr>
          <p:cNvPr id="203" name="Google Shape;203;p2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27"/>
          <p:cNvSpPr txBox="1"/>
          <p:nvPr/>
        </p:nvSpPr>
        <p:spPr>
          <a:xfrm>
            <a:off x="3923928" y="6302045"/>
            <a:ext cx="533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P. Dhariwal and A. Nichol,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Diffusion Models Beat GANs on Image Synthesis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,” in 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6422581" y="3855511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5871082" y="1619458"/>
            <a:ext cx="3273000" cy="6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329" l="-739" r="-29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207" name="Google Shape;207;p27"/>
          <p:cNvCxnSpPr>
            <a:endCxn id="208" idx="3"/>
          </p:cNvCxnSpPr>
          <p:nvPr/>
        </p:nvCxnSpPr>
        <p:spPr>
          <a:xfrm rot="10800000">
            <a:off x="5219404" y="1987993"/>
            <a:ext cx="751500" cy="0"/>
          </a:xfrm>
          <a:prstGeom prst="straightConnector1">
            <a:avLst/>
          </a:prstGeom>
          <a:noFill/>
          <a:ln cap="flat" cmpd="sng" w="19050">
            <a:solidFill>
              <a:srgbClr val="E8802B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08" name="Google Shape;20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187" y="1535492"/>
            <a:ext cx="4601217" cy="905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7"/>
          <p:cNvGrpSpPr/>
          <p:nvPr/>
        </p:nvGrpSpPr>
        <p:grpSpPr>
          <a:xfrm>
            <a:off x="618187" y="2484836"/>
            <a:ext cx="7585086" cy="1381722"/>
            <a:chOff x="618187" y="2718042"/>
            <a:chExt cx="7585086" cy="1381722"/>
          </a:xfrm>
        </p:grpSpPr>
        <p:sp>
          <p:nvSpPr>
            <p:cNvPr id="210" name="Google Shape;210;p27"/>
            <p:cNvSpPr txBox="1"/>
            <p:nvPr/>
          </p:nvSpPr>
          <p:spPr>
            <a:xfrm>
              <a:off x="1464177" y="3445528"/>
              <a:ext cx="21831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6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Безусловная</a:t>
              </a: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генерация</a:t>
              </a:r>
              <a:endParaRPr/>
            </a:p>
          </p:txBody>
        </p:sp>
        <p:cxnSp>
          <p:nvCxnSpPr>
            <p:cNvPr id="211" name="Google Shape;211;p27"/>
            <p:cNvCxnSpPr>
              <a:endCxn id="212" idx="2"/>
            </p:cNvCxnSpPr>
            <p:nvPr/>
          </p:nvCxnSpPr>
          <p:spPr>
            <a:xfrm rot="10800000">
              <a:off x="6156198" y="3222042"/>
              <a:ext cx="0" cy="311700"/>
            </a:xfrm>
            <a:prstGeom prst="straightConnector1">
              <a:avLst/>
            </a:prstGeom>
            <a:noFill/>
            <a:ln cap="flat" cmpd="sng" w="19050">
              <a:solidFill>
                <a:srgbClr val="E8802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213" name="Google Shape;213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8187" y="2737935"/>
              <a:ext cx="6642593" cy="48660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4" name="Google Shape;214;p27"/>
            <p:cNvCxnSpPr/>
            <p:nvPr/>
          </p:nvCxnSpPr>
          <p:spPr>
            <a:xfrm rot="10800000">
              <a:off x="2555776" y="3175658"/>
              <a:ext cx="0" cy="288000"/>
            </a:xfrm>
            <a:prstGeom prst="straightConnector1">
              <a:avLst/>
            </a:prstGeom>
            <a:noFill/>
            <a:ln cap="flat" cmpd="sng" w="19050">
              <a:solidFill>
                <a:srgbClr val="E8802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12" name="Google Shape;212;p27"/>
            <p:cNvSpPr/>
            <p:nvPr/>
          </p:nvSpPr>
          <p:spPr>
            <a:xfrm>
              <a:off x="5004048" y="2718042"/>
              <a:ext cx="2304300" cy="504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7"/>
            <p:cNvSpPr txBox="1"/>
            <p:nvPr/>
          </p:nvSpPr>
          <p:spPr>
            <a:xfrm>
              <a:off x="4109173" y="3456564"/>
              <a:ext cx="4094100" cy="6432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379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</p:grpSp>
      <p:pic>
        <p:nvPicPr>
          <p:cNvPr id="216" name="Google Shape;216;p27"/>
          <p:cNvPicPr preferRelativeResize="0"/>
          <p:nvPr/>
        </p:nvPicPr>
        <p:blipFill rotWithShape="1">
          <a:blip r:embed="rId7">
            <a:alphaModFix/>
          </a:blip>
          <a:srcRect b="0" l="0" r="39824" t="23681"/>
          <a:stretch/>
        </p:blipFill>
        <p:spPr>
          <a:xfrm>
            <a:off x="395536" y="4192831"/>
            <a:ext cx="5219405" cy="182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6066672" y="4192374"/>
            <a:ext cx="31731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Классификатор можно заменить на </a:t>
            </a:r>
            <a:r>
              <a:rPr lang="en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любую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другую дифференцируемую функцию, например, </a:t>
            </a:r>
            <a:r>
              <a:rPr lang="en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No-Reference метрику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Диффузия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Примеры Classifier Guidance</a:t>
            </a:r>
            <a:endParaRPr sz="2800"/>
          </a:p>
        </p:txBody>
      </p:sp>
      <p:sp>
        <p:nvSpPr>
          <p:cNvPr id="224" name="Google Shape;224;p2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3923928" y="6302045"/>
            <a:ext cx="533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P. Dhariwal and A. Nichol,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Diffusion Models Beat GANs on Image Synthesis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,” in 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2021</a:t>
            </a:r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6422581" y="3855511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15301" y="1639143"/>
            <a:ext cx="10030766" cy="3037456"/>
            <a:chOff x="315301" y="1639143"/>
            <a:chExt cx="10030766" cy="3037456"/>
          </a:xfrm>
        </p:grpSpPr>
        <p:pic>
          <p:nvPicPr>
            <p:cNvPr id="228" name="Google Shape;228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5301" y="2212845"/>
              <a:ext cx="8513397" cy="2072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8"/>
            <p:cNvSpPr txBox="1"/>
            <p:nvPr/>
          </p:nvSpPr>
          <p:spPr>
            <a:xfrm>
              <a:off x="1259632" y="4307299"/>
              <a:ext cx="231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6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Classifier scale = 1.0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 txBox="1"/>
            <p:nvPr/>
          </p:nvSpPr>
          <p:spPr>
            <a:xfrm>
              <a:off x="2243831" y="1639143"/>
              <a:ext cx="465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ImageNet class "Pembroke Welsh corgi"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 txBox="1"/>
            <p:nvPr/>
          </p:nvSpPr>
          <p:spPr>
            <a:xfrm>
              <a:off x="5689767" y="4306489"/>
              <a:ext cx="465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6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Classifier scale = 10.0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8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500">
                <a:solidFill>
                  <a:schemeClr val="accent1"/>
                </a:solidFill>
              </a:rPr>
              <a:t>Deepfakes detection: Spatial &amp; Frequency Cues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457200" y="1584950"/>
            <a:ext cx="454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artifacts: inconsistent lighting, distorted backgrounds &amp; hair, boundary blending issues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457200" y="2651750"/>
            <a:ext cx="454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Frequency anomalies: suppressed high‑frequency noise &amp; unnatural frequency distributions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9"/>
          <p:cNvSpPr/>
          <p:nvPr/>
        </p:nvSpPr>
        <p:spPr>
          <a:xfrm>
            <a:off x="457200" y="3718550"/>
            <a:ext cx="454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Camera fingerprints: PRNU/noiseprint detect sensor noise inconsistencies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457200" y="4785350"/>
            <a:ext cx="4541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Limitations: compression, cropping &amp; multiple lenses degrade PRNU; GANs/diffusion simulate noise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457200" y="6370320"/>
            <a:ext cx="8229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7B1DF"/>
              </a:buClr>
              <a:buSzPts val="600"/>
              <a:buFont typeface="Calibri"/>
              <a:buNone/>
            </a:pP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[8]</a:t>
            </a: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[9]</a:t>
            </a: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[10]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8600" y="1454235"/>
            <a:ext cx="3840599" cy="281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1200" y="4525574"/>
            <a:ext cx="2175388" cy="14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/>
          <p:nvPr/>
        </p:nvSpPr>
        <p:spPr>
          <a:xfrm>
            <a:off x="457200" y="1426450"/>
            <a:ext cx="81288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095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en" sz="1500">
                <a:solidFill>
                  <a:srgbClr val="000000"/>
                </a:solidFill>
              </a:rPr>
              <a:t>Eye &amp; lip dynamics: irregular blinking, unnatural lip movement &amp; mouth shapes reveal reenactment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52" name="Google Shape;252;p30"/>
          <p:cNvSpPr/>
          <p:nvPr/>
        </p:nvSpPr>
        <p:spPr>
          <a:xfrm>
            <a:off x="457200" y="2171929"/>
            <a:ext cx="81288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095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en" sz="1500">
                <a:solidFill>
                  <a:srgbClr val="000000"/>
                </a:solidFill>
              </a:rPr>
              <a:t>Head pose &amp; motion: inconsistent pose between frames; unnatural head‑torso alignment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53" name="Google Shape;253;p30"/>
          <p:cNvSpPr/>
          <p:nvPr/>
        </p:nvSpPr>
        <p:spPr>
          <a:xfrm>
            <a:off x="457200" y="6370320"/>
            <a:ext cx="8229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7B1DF"/>
              </a:buClr>
              <a:buSzPts val="600"/>
              <a:buFont typeface="Calibri"/>
              <a:buNone/>
            </a:pP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[11]</a:t>
            </a: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[12]</a:t>
            </a: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[13]</a:t>
            </a:r>
            <a:r>
              <a:rPr lang="en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[14]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199100" y="410575"/>
            <a:ext cx="78549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1"/>
                </a:solidFill>
              </a:rPr>
              <a:t>Deepfakes detection: Temporal &amp; Phychological</a:t>
            </a:r>
            <a:endParaRPr sz="25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Защиты метрик от атак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Проблема</a:t>
            </a:r>
            <a:endParaRPr sz="2600"/>
          </a:p>
        </p:txBody>
      </p:sp>
      <p:sp>
        <p:nvSpPr>
          <p:cNvPr id="260" name="Google Shape;260;p31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Модели оценки качества изображений уязвимы к атакам – преобразованиям, повышающим их значения без улучшений</a:t>
            </a:r>
            <a:br>
              <a:rPr lang="en" sz="2200"/>
            </a:br>
            <a:r>
              <a:rPr lang="en" sz="2200"/>
              <a:t>в визуальном качестве</a:t>
            </a:r>
            <a:endParaRPr sz="2200"/>
          </a:p>
        </p:txBody>
      </p:sp>
      <p:sp>
        <p:nvSpPr>
          <p:cNvPr id="261" name="Google Shape;261;p3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625" y="2876751"/>
            <a:ext cx="7292701" cy="21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1299725" y="5001950"/>
            <a:ext cx="67182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Пример атаки на модель оценки качества изображений PaQ-2-PiQ</a:t>
            </a:r>
            <a:endParaRPr sz="1800"/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Содержание</a:t>
            </a:r>
            <a:endParaRPr/>
          </a:p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Дипфейки: введение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Основные методы создания дипфейков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FaceSwap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GAN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Diffusion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Детекция дипфейков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Защиты от атак на метрики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Эмпирические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Доказуемые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Заключение</a:t>
            </a:r>
            <a:endParaRPr sz="2400"/>
          </a:p>
        </p:txBody>
      </p:sp>
      <p:sp>
        <p:nvSpPr>
          <p:cNvPr id="78" name="Google Shape;78;p14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Введение</a:t>
            </a:r>
            <a:br>
              <a:rPr lang="en">
                <a:solidFill>
                  <a:srgbClr val="3677AC"/>
                </a:solidFill>
              </a:rPr>
            </a:br>
            <a:r>
              <a:rPr lang="en" sz="2600">
                <a:solidFill>
                  <a:srgbClr val="3677AC"/>
                </a:solidFill>
              </a:rPr>
              <a:t>Методы защит ML моделей computer vision</a:t>
            </a:r>
            <a:endParaRPr/>
          </a:p>
        </p:txBody>
      </p:sp>
      <p:sp>
        <p:nvSpPr>
          <p:cNvPr id="270" name="Google Shape;270;p3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3141538" y="1901400"/>
            <a:ext cx="27603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</a:rPr>
              <a:t>Adversarial defenses</a:t>
            </a:r>
            <a:endParaRPr b="1" sz="1800">
              <a:highlight>
                <a:srgbClr val="FFFFFF"/>
              </a:highlight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5313963" y="4414800"/>
            <a:ext cx="2760300" cy="541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Adversarial Detector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5313963" y="3650329"/>
            <a:ext cx="27603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Input Transformation/Purification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1069733" y="3644200"/>
            <a:ext cx="27603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Lipshitz networks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75" name="Google Shape;275;p32"/>
          <p:cNvSpPr/>
          <p:nvPr/>
        </p:nvSpPr>
        <p:spPr>
          <a:xfrm>
            <a:off x="1069733" y="2904663"/>
            <a:ext cx="27603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Certified (provable)</a:t>
            </a:r>
            <a:endParaRPr b="1">
              <a:highlight>
                <a:srgbClr val="FFFFFF"/>
              </a:highlight>
            </a:endParaRPr>
          </a:p>
        </p:txBody>
      </p:sp>
      <p:sp>
        <p:nvSpPr>
          <p:cNvPr id="276" name="Google Shape;276;p32"/>
          <p:cNvSpPr/>
          <p:nvPr/>
        </p:nvSpPr>
        <p:spPr>
          <a:xfrm>
            <a:off x="1069738" y="4414807"/>
            <a:ext cx="2760300" cy="541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Probabilistic guaranteed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77" name="Google Shape;277;p32"/>
          <p:cNvSpPr/>
          <p:nvPr/>
        </p:nvSpPr>
        <p:spPr>
          <a:xfrm>
            <a:off x="5313963" y="2904675"/>
            <a:ext cx="27603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Empirical</a:t>
            </a:r>
            <a:endParaRPr b="1">
              <a:highlight>
                <a:srgbClr val="FFFFFF"/>
              </a:highlight>
            </a:endParaRPr>
          </a:p>
        </p:txBody>
      </p:sp>
      <p:cxnSp>
        <p:nvCxnSpPr>
          <p:cNvPr id="278" name="Google Shape;278;p32"/>
          <p:cNvCxnSpPr>
            <a:stCxn id="271" idx="2"/>
            <a:endCxn id="275" idx="0"/>
          </p:cNvCxnSpPr>
          <p:nvPr/>
        </p:nvCxnSpPr>
        <p:spPr>
          <a:xfrm flipH="1">
            <a:off x="2449888" y="2240400"/>
            <a:ext cx="2071800" cy="664200"/>
          </a:xfrm>
          <a:prstGeom prst="straightConnector1">
            <a:avLst/>
          </a:prstGeom>
          <a:noFill/>
          <a:ln cap="flat" cmpd="sng" w="28575">
            <a:solidFill>
              <a:srgbClr val="D525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32"/>
          <p:cNvCxnSpPr>
            <a:stCxn id="271" idx="2"/>
            <a:endCxn id="277" idx="0"/>
          </p:cNvCxnSpPr>
          <p:nvPr/>
        </p:nvCxnSpPr>
        <p:spPr>
          <a:xfrm>
            <a:off x="4521688" y="2240400"/>
            <a:ext cx="2172300" cy="664200"/>
          </a:xfrm>
          <a:prstGeom prst="straightConnector1">
            <a:avLst/>
          </a:prstGeom>
          <a:noFill/>
          <a:ln cap="flat" cmpd="sng" w="28575">
            <a:solidFill>
              <a:srgbClr val="D525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32"/>
          <p:cNvCxnSpPr>
            <a:stCxn id="275" idx="2"/>
            <a:endCxn id="274" idx="0"/>
          </p:cNvCxnSpPr>
          <p:nvPr/>
        </p:nvCxnSpPr>
        <p:spPr>
          <a:xfrm>
            <a:off x="2449883" y="3243663"/>
            <a:ext cx="0" cy="400500"/>
          </a:xfrm>
          <a:prstGeom prst="straightConnector1">
            <a:avLst/>
          </a:prstGeom>
          <a:noFill/>
          <a:ln cap="flat" cmpd="sng" w="2857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2"/>
          <p:cNvCxnSpPr>
            <a:stCxn id="274" idx="2"/>
            <a:endCxn id="276" idx="0"/>
          </p:cNvCxnSpPr>
          <p:nvPr/>
        </p:nvCxnSpPr>
        <p:spPr>
          <a:xfrm>
            <a:off x="2449883" y="3983200"/>
            <a:ext cx="0" cy="431700"/>
          </a:xfrm>
          <a:prstGeom prst="straightConnector1">
            <a:avLst/>
          </a:prstGeom>
          <a:noFill/>
          <a:ln cap="flat" cmpd="sng" w="2857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2"/>
          <p:cNvCxnSpPr>
            <a:stCxn id="277" idx="2"/>
            <a:endCxn id="273" idx="0"/>
          </p:cNvCxnSpPr>
          <p:nvPr/>
        </p:nvCxnSpPr>
        <p:spPr>
          <a:xfrm>
            <a:off x="6694113" y="3243675"/>
            <a:ext cx="0" cy="406800"/>
          </a:xfrm>
          <a:prstGeom prst="straightConnector1">
            <a:avLst/>
          </a:prstGeom>
          <a:noFill/>
          <a:ln cap="flat" cmpd="sng" w="2857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2"/>
          <p:cNvCxnSpPr>
            <a:stCxn id="273" idx="2"/>
            <a:endCxn id="272" idx="0"/>
          </p:cNvCxnSpPr>
          <p:nvPr/>
        </p:nvCxnSpPr>
        <p:spPr>
          <a:xfrm>
            <a:off x="6694113" y="3989329"/>
            <a:ext cx="0" cy="425400"/>
          </a:xfrm>
          <a:prstGeom prst="straightConnector1">
            <a:avLst/>
          </a:prstGeom>
          <a:noFill/>
          <a:ln cap="flat" cmpd="sng" w="2857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32"/>
          <p:cNvSpPr/>
          <p:nvPr/>
        </p:nvSpPr>
        <p:spPr>
          <a:xfrm>
            <a:off x="5313963" y="5176800"/>
            <a:ext cx="2760300" cy="541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D525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Adversarial training</a:t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/>
        </p:nvSpPr>
        <p:spPr>
          <a:xfrm>
            <a:off x="311700" y="1534150"/>
            <a:ext cx="8641500" cy="4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Adversarial purification</a:t>
            </a:r>
            <a:r>
              <a:rPr lang="en" sz="1800">
                <a:solidFill>
                  <a:schemeClr val="dk1"/>
                </a:solidFill>
              </a:rPr>
              <a:t> — это преобразование входного изображения </a:t>
            </a:r>
            <a:r>
              <a:rPr i="1" lang="en" sz="1500">
                <a:solidFill>
                  <a:schemeClr val="dk1"/>
                </a:solidFill>
              </a:rPr>
              <a:t>P : X → X </a:t>
            </a:r>
            <a:endParaRPr i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где x′ — атакованное изображение, x′′ — очищенное изображение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Adversarial training </a:t>
            </a:r>
            <a:r>
              <a:rPr lang="en" sz="1800">
                <a:solidFill>
                  <a:schemeClr val="dk1"/>
                </a:solidFill>
              </a:rPr>
              <a:t>— это способ обучения нейронной сети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где D — распределение обучающих данных, L — функция потерь используемая для обучения, ε — параметр атаки.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Randomized smoothing</a:t>
            </a:r>
            <a:r>
              <a:rPr lang="en" sz="1800">
                <a:solidFill>
                  <a:schemeClr val="dk1"/>
                </a:solidFill>
              </a:rPr>
              <a:t> — замена нейронной сети “сглаженной” версией: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		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90" name="Google Shape;290;p33"/>
          <p:cNvSpPr txBox="1"/>
          <p:nvPr>
            <p:ph type="title"/>
          </p:nvPr>
        </p:nvSpPr>
        <p:spPr>
          <a:xfrm>
            <a:off x="395525" y="55900"/>
            <a:ext cx="7622400" cy="1104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Формальная постановка задач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Защиты от атак</a:t>
            </a:r>
            <a:endParaRPr sz="2600"/>
          </a:p>
        </p:txBody>
      </p:sp>
      <p:pic>
        <p:nvPicPr>
          <p:cNvPr id="291" name="Google Shape;2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077" y="1995692"/>
            <a:ext cx="3485662" cy="3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763" y="3239655"/>
            <a:ext cx="2943937" cy="45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125" y="4802725"/>
            <a:ext cx="1933574" cy="3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 txBox="1"/>
          <p:nvPr>
            <p:ph idx="12" type="sldNum"/>
          </p:nvPr>
        </p:nvSpPr>
        <p:spPr>
          <a:xfrm>
            <a:off x="8555398" y="6501341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5" name="Google Shape;29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Предлагаемые трансформации изображения</a:t>
            </a:r>
            <a:endParaRPr/>
          </a:p>
        </p:txBody>
      </p:sp>
      <p:sp>
        <p:nvSpPr>
          <p:cNvPr id="301" name="Google Shape;301;p34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Flip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Random Crop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Median Filter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Gaussian Blur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Rotate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Resize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FCNet</a:t>
            </a:r>
            <a:endParaRPr sz="2800">
              <a:solidFill>
                <a:srgbClr val="000000"/>
              </a:solidFill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02" name="Google Shape;302;p3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Upscale, random crop</a:t>
            </a:r>
            <a:endParaRPr/>
          </a:p>
        </p:txBody>
      </p:sp>
      <p:sp>
        <p:nvSpPr>
          <p:cNvPr id="308" name="Google Shape;308;p3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35"/>
          <p:cNvSpPr txBox="1"/>
          <p:nvPr/>
        </p:nvSpPr>
        <p:spPr>
          <a:xfrm>
            <a:off x="6802200" y="2316350"/>
            <a:ext cx="2341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Upscale </a:t>
            </a:r>
            <a:r>
              <a:rPr lang="en"/>
              <a:t>against SSAH attack</a:t>
            </a:r>
            <a:endParaRPr/>
          </a:p>
        </p:txBody>
      </p:sp>
      <p:sp>
        <p:nvSpPr>
          <p:cNvPr id="310" name="Google Shape;310;p35"/>
          <p:cNvSpPr txBox="1"/>
          <p:nvPr/>
        </p:nvSpPr>
        <p:spPr>
          <a:xfrm>
            <a:off x="6802200" y="4729450"/>
            <a:ext cx="2341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</a:rPr>
              <a:t>Random Crop </a:t>
            </a:r>
            <a:r>
              <a:rPr lang="en">
                <a:solidFill>
                  <a:srgbClr val="000000"/>
                </a:solidFill>
              </a:rPr>
              <a:t>against Zhang et al. attack</a:t>
            </a:r>
            <a:endParaRPr/>
          </a:p>
        </p:txBody>
      </p:sp>
      <p:pic>
        <p:nvPicPr>
          <p:cNvPr id="311" name="Google Shape;311;p35"/>
          <p:cNvPicPr preferRelativeResize="0"/>
          <p:nvPr/>
        </p:nvPicPr>
        <p:blipFill rotWithShape="1">
          <a:blip r:embed="rId3">
            <a:alphaModFix/>
          </a:blip>
          <a:srcRect b="27588" l="8689" r="9564" t="30272"/>
          <a:stretch/>
        </p:blipFill>
        <p:spPr>
          <a:xfrm>
            <a:off x="361325" y="1494200"/>
            <a:ext cx="6394308" cy="21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 rotWithShape="1">
          <a:blip r:embed="rId4">
            <a:alphaModFix/>
          </a:blip>
          <a:srcRect b="26614" l="8655" r="9684" t="29452"/>
          <a:stretch/>
        </p:blipFill>
        <p:spPr>
          <a:xfrm>
            <a:off x="361325" y="3799375"/>
            <a:ext cx="6394299" cy="240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Flip, rotate</a:t>
            </a:r>
            <a:endParaRPr/>
          </a:p>
        </p:txBody>
      </p:sp>
      <p:sp>
        <p:nvSpPr>
          <p:cNvPr id="318" name="Google Shape;318;p3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6"/>
          <p:cNvPicPr preferRelativeResize="0"/>
          <p:nvPr/>
        </p:nvPicPr>
        <p:blipFill rotWithShape="1">
          <a:blip r:embed="rId3">
            <a:alphaModFix/>
          </a:blip>
          <a:srcRect b="26170" l="8027" r="9721" t="30384"/>
          <a:stretch/>
        </p:blipFill>
        <p:spPr>
          <a:xfrm>
            <a:off x="548850" y="1403638"/>
            <a:ext cx="6524949" cy="22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 txBox="1"/>
          <p:nvPr/>
        </p:nvSpPr>
        <p:spPr>
          <a:xfrm>
            <a:off x="7073800" y="2278425"/>
            <a:ext cx="21927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FLIP </a:t>
            </a:r>
            <a:r>
              <a:rPr lang="en"/>
              <a:t>against MADC attack</a:t>
            </a:r>
            <a:endParaRPr/>
          </a:p>
        </p:txBody>
      </p:sp>
      <p:sp>
        <p:nvSpPr>
          <p:cNvPr id="321" name="Google Shape;321;p36"/>
          <p:cNvSpPr txBox="1"/>
          <p:nvPr/>
        </p:nvSpPr>
        <p:spPr>
          <a:xfrm>
            <a:off x="7073800" y="4655975"/>
            <a:ext cx="23418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</a:rPr>
              <a:t>Rotate </a:t>
            </a:r>
            <a:r>
              <a:rPr lang="en">
                <a:solidFill>
                  <a:srgbClr val="000000"/>
                </a:solidFill>
              </a:rPr>
              <a:t>against Zhang et al. attack </a:t>
            </a:r>
            <a:endParaRPr/>
          </a:p>
        </p:txBody>
      </p:sp>
      <p:pic>
        <p:nvPicPr>
          <p:cNvPr id="322" name="Google Shape;322;p36"/>
          <p:cNvPicPr preferRelativeResize="0"/>
          <p:nvPr/>
        </p:nvPicPr>
        <p:blipFill rotWithShape="1">
          <a:blip r:embed="rId4">
            <a:alphaModFix/>
          </a:blip>
          <a:srcRect b="26879" l="8461" r="9858" t="28117"/>
          <a:stretch/>
        </p:blipFill>
        <p:spPr>
          <a:xfrm>
            <a:off x="548850" y="3701300"/>
            <a:ext cx="6524949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Gaussian blur, median filter</a:t>
            </a:r>
            <a:endParaRPr/>
          </a:p>
        </p:txBody>
      </p:sp>
      <p:sp>
        <p:nvSpPr>
          <p:cNvPr id="328" name="Google Shape;328;p3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b="29244" l="9233" r="9412" t="29917"/>
          <a:stretch/>
        </p:blipFill>
        <p:spPr>
          <a:xfrm>
            <a:off x="308302" y="1633377"/>
            <a:ext cx="6482538" cy="2285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/>
        </p:nvSpPr>
        <p:spPr>
          <a:xfrm>
            <a:off x="6860388" y="2376675"/>
            <a:ext cx="2283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Gaussian blurring </a:t>
            </a:r>
            <a:r>
              <a:rPr lang="en"/>
              <a:t>against </a:t>
            </a:r>
            <a:r>
              <a:rPr lang="en">
                <a:solidFill>
                  <a:srgbClr val="000000"/>
                </a:solidFill>
              </a:rPr>
              <a:t>Korhonen et al. attack</a:t>
            </a: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4">
            <a:alphaModFix/>
          </a:blip>
          <a:srcRect b="28302" l="9414" r="10122" t="30063"/>
          <a:stretch/>
        </p:blipFill>
        <p:spPr>
          <a:xfrm>
            <a:off x="308302" y="3752902"/>
            <a:ext cx="6482550" cy="228512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 txBox="1"/>
          <p:nvPr/>
        </p:nvSpPr>
        <p:spPr>
          <a:xfrm>
            <a:off x="6860388" y="4495913"/>
            <a:ext cx="2283600" cy="7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Median Filter</a:t>
            </a:r>
            <a:r>
              <a:rPr lang="en"/>
              <a:t> against </a:t>
            </a:r>
            <a:r>
              <a:rPr lang="en">
                <a:solidFill>
                  <a:srgbClr val="000000"/>
                </a:solidFill>
              </a:rPr>
              <a:t>SSAH attack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FCNet</a:t>
            </a:r>
            <a:endParaRPr/>
          </a:p>
        </p:txBody>
      </p:sp>
      <p:sp>
        <p:nvSpPr>
          <p:cNvPr id="338" name="Google Shape;338;p3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38"/>
          <p:cNvSpPr txBox="1"/>
          <p:nvPr/>
        </p:nvSpPr>
        <p:spPr>
          <a:xfrm>
            <a:off x="197774" y="1478557"/>
            <a:ext cx="8496900" cy="3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900"/>
              <a:t>Предыдущие методы защиты бесполезны против цветовой атаки AdvCF.</a:t>
            </a:r>
            <a:endParaRPr sz="19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900"/>
              <a:t>Для очистки данных от атаки AdvCF обучена нейронная сеть</a:t>
            </a:r>
            <a:endParaRPr sz="1900"/>
          </a:p>
          <a:p>
            <a:pPr indent="-349250" lvl="0" marL="4572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/>
              <a:t>Fully convolutional model with 3 hidden layers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/>
              <a:t>Adam optimizer, 200 epochs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/>
              <a:t>Loss: MSE / SSIM / LPIPS</a:t>
            </a:r>
            <a:endParaRPr sz="19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900"/>
              <a:t>Лучшие результаты показала</a:t>
            </a:r>
            <a:br>
              <a:rPr lang="en" sz="1900"/>
            </a:br>
            <a:r>
              <a:rPr lang="en" sz="1900"/>
              <a:t>версия сети с компонентой</a:t>
            </a:r>
            <a:br>
              <a:rPr lang="en" sz="1900"/>
            </a:br>
            <a:r>
              <a:rPr lang="en" sz="1900"/>
              <a:t>MSE и MSE+SSIM</a:t>
            </a:r>
            <a:endParaRPr sz="19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238" y="2540550"/>
            <a:ext cx="4287600" cy="257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38"/>
          <p:cNvGrpSpPr/>
          <p:nvPr/>
        </p:nvGrpSpPr>
        <p:grpSpPr>
          <a:xfrm>
            <a:off x="4037063" y="2825625"/>
            <a:ext cx="337186" cy="2188200"/>
            <a:chOff x="2804263" y="4337238"/>
            <a:chExt cx="337186" cy="2188200"/>
          </a:xfrm>
        </p:grpSpPr>
        <p:sp>
          <p:nvSpPr>
            <p:cNvPr id="342" name="Google Shape;342;p38"/>
            <p:cNvSpPr/>
            <p:nvPr/>
          </p:nvSpPr>
          <p:spPr>
            <a:xfrm flipH="1" rot="10800000">
              <a:off x="2843849" y="4337238"/>
              <a:ext cx="297600" cy="21882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8"/>
            <p:cNvSpPr txBox="1"/>
            <p:nvPr/>
          </p:nvSpPr>
          <p:spPr>
            <a:xfrm rot="-5400000">
              <a:off x="2546413" y="5165405"/>
              <a:ext cx="8292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 sz="1300">
                <a:solidFill>
                  <a:srgbClr val="2185C5"/>
                </a:solidFill>
              </a:endParaRPr>
            </a:p>
          </p:txBody>
        </p:sp>
      </p:grpSp>
      <p:grpSp>
        <p:nvGrpSpPr>
          <p:cNvPr id="344" name="Google Shape;344;p38"/>
          <p:cNvGrpSpPr/>
          <p:nvPr/>
        </p:nvGrpSpPr>
        <p:grpSpPr>
          <a:xfrm>
            <a:off x="4658712" y="4994550"/>
            <a:ext cx="4287514" cy="384900"/>
            <a:chOff x="-322" y="5742650"/>
            <a:chExt cx="4879939" cy="384900"/>
          </a:xfrm>
        </p:grpSpPr>
        <p:sp>
          <p:nvSpPr>
            <p:cNvPr id="345" name="Google Shape;345;p38"/>
            <p:cNvSpPr/>
            <p:nvPr/>
          </p:nvSpPr>
          <p:spPr>
            <a:xfrm rot="5400000">
              <a:off x="1697228" y="4088750"/>
              <a:ext cx="297600" cy="36927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8"/>
            <p:cNvSpPr txBox="1"/>
            <p:nvPr/>
          </p:nvSpPr>
          <p:spPr>
            <a:xfrm>
              <a:off x="1526516" y="5742650"/>
              <a:ext cx="3353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Пример работы FCNet против атаки AdvCF</a:t>
            </a:r>
            <a:endParaRPr sz="2400"/>
          </a:p>
        </p:txBody>
      </p:sp>
      <p:sp>
        <p:nvSpPr>
          <p:cNvPr id="352" name="Google Shape;352;p3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3" name="Google Shape;353;p39"/>
          <p:cNvPicPr preferRelativeResize="0"/>
          <p:nvPr/>
        </p:nvPicPr>
        <p:blipFill rotWithShape="1">
          <a:blip r:embed="rId3">
            <a:alphaModFix/>
          </a:blip>
          <a:srcRect b="28444" l="8907" r="8923" t="29732"/>
          <a:stretch/>
        </p:blipFill>
        <p:spPr>
          <a:xfrm>
            <a:off x="0" y="1817350"/>
            <a:ext cx="9144000" cy="3223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Простые защиты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Результаты защиты на 10 атаках</a:t>
            </a:r>
            <a:endParaRPr sz="2400"/>
          </a:p>
        </p:txBody>
      </p:sp>
      <p:sp>
        <p:nvSpPr>
          <p:cNvPr id="359" name="Google Shape;359;p4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60" name="Google Shape;360;p40"/>
          <p:cNvGrpSpPr/>
          <p:nvPr/>
        </p:nvGrpSpPr>
        <p:grpSpPr>
          <a:xfrm>
            <a:off x="102144" y="2046436"/>
            <a:ext cx="373300" cy="3186714"/>
            <a:chOff x="-972150" y="3171138"/>
            <a:chExt cx="337188" cy="2592300"/>
          </a:xfrm>
        </p:grpSpPr>
        <p:sp>
          <p:nvSpPr>
            <p:cNvPr id="361" name="Google Shape;361;p40"/>
            <p:cNvSpPr/>
            <p:nvPr/>
          </p:nvSpPr>
          <p:spPr>
            <a:xfrm flipH="1" rot="10800000">
              <a:off x="-932562" y="3171138"/>
              <a:ext cx="297600" cy="25923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0"/>
            <p:cNvSpPr txBox="1"/>
            <p:nvPr/>
          </p:nvSpPr>
          <p:spPr>
            <a:xfrm rot="-5400000">
              <a:off x="-1306500" y="4181225"/>
              <a:ext cx="9822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 sz="1300">
                <a:solidFill>
                  <a:srgbClr val="2185C5"/>
                </a:solidFill>
              </a:endParaRPr>
            </a:p>
          </p:txBody>
        </p:sp>
      </p:grpSp>
      <p:grpSp>
        <p:nvGrpSpPr>
          <p:cNvPr id="363" name="Google Shape;363;p40"/>
          <p:cNvGrpSpPr/>
          <p:nvPr/>
        </p:nvGrpSpPr>
        <p:grpSpPr>
          <a:xfrm>
            <a:off x="1102614" y="5720502"/>
            <a:ext cx="5739784" cy="384648"/>
            <a:chOff x="-322" y="5778646"/>
            <a:chExt cx="4879939" cy="312900"/>
          </a:xfrm>
        </p:grpSpPr>
        <p:sp>
          <p:nvSpPr>
            <p:cNvPr id="364" name="Google Shape;364;p40"/>
            <p:cNvSpPr/>
            <p:nvPr/>
          </p:nvSpPr>
          <p:spPr>
            <a:xfrm rot="5400000">
              <a:off x="1697228" y="4088750"/>
              <a:ext cx="297600" cy="36927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0"/>
            <p:cNvSpPr txBox="1"/>
            <p:nvPr/>
          </p:nvSpPr>
          <p:spPr>
            <a:xfrm>
              <a:off x="1526516" y="5778646"/>
              <a:ext cx="33531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/>
            </a:p>
          </p:txBody>
        </p:sp>
      </p:grpSp>
      <p:pic>
        <p:nvPicPr>
          <p:cNvPr id="366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12" y="1575625"/>
            <a:ext cx="6193703" cy="412924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0"/>
          <p:cNvSpPr txBox="1"/>
          <p:nvPr/>
        </p:nvSpPr>
        <p:spPr>
          <a:xfrm>
            <a:off x="5720544" y="1748968"/>
            <a:ext cx="332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Лучшая защита по Gain Score: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Flip</a:t>
            </a:r>
            <a:br>
              <a:rPr lang="en">
                <a:solidFill>
                  <a:srgbClr val="000000"/>
                </a:solidFill>
              </a:rPr>
            </a:br>
            <a:r>
              <a:rPr b="1" lang="en">
                <a:solidFill>
                  <a:srgbClr val="000000"/>
                </a:solidFill>
              </a:rPr>
              <a:t>Лучшая защита по Quality Score: </a:t>
            </a:r>
            <a:r>
              <a:rPr lang="en">
                <a:solidFill>
                  <a:srgbClr val="000000"/>
                </a:solidFill>
              </a:rPr>
              <a:t>Gaussian Blur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Adversarial Training</a:t>
            </a:r>
            <a:br>
              <a:rPr lang="en">
                <a:solidFill>
                  <a:srgbClr val="3677AC"/>
                </a:solidFill>
              </a:rPr>
            </a:br>
            <a:r>
              <a:rPr lang="en" sz="2500"/>
              <a:t>Идея</a:t>
            </a:r>
            <a:endParaRPr/>
          </a:p>
        </p:txBody>
      </p:sp>
      <p:sp>
        <p:nvSpPr>
          <p:cNvPr id="373" name="Google Shape;373;p41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Используем атакованные изображения для обучения защищенной версии модели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000">
                <a:solidFill>
                  <a:srgbClr val="000000"/>
                </a:solidFill>
              </a:rPr>
              <a:t>Например, для классификаторов меняется loss функция:</a:t>
            </a:r>
            <a:endParaRPr sz="2000">
              <a:solidFill>
                <a:srgbClr val="000000"/>
              </a:solidFill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4" name="Google Shape;374;p41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I. J. Goodfellow et al., “Explaining and Harnessing Adversarial Examples,” in </a:t>
            </a:r>
            <a:r>
              <a:rPr i="1" lang="en"/>
              <a:t>ICLR</a:t>
            </a:r>
            <a:r>
              <a:rPr lang="en"/>
              <a:t>, 2015</a:t>
            </a:r>
            <a:endParaRPr/>
          </a:p>
        </p:txBody>
      </p:sp>
      <p:sp>
        <p:nvSpPr>
          <p:cNvPr id="375" name="Google Shape;375;p4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6" name="Google Shape;3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61898"/>
            <a:ext cx="9143999" cy="67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24" y="3138499"/>
            <a:ext cx="7819925" cy="311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Deepfakes milestone</a:t>
            </a:r>
            <a:endParaRPr sz="240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500" y="1542300"/>
            <a:ext cx="4997500" cy="513282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25675" y="1485551"/>
            <a:ext cx="3710700" cy="4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Face reenactment / face-swap (≈2016–2018):</a:t>
            </a:r>
            <a:r>
              <a:rPr lang="en" sz="1100">
                <a:solidFill>
                  <a:schemeClr val="dk1"/>
                </a:solidFill>
              </a:rPr>
              <a:t> Face2Face &amp; Deep Video Portraits enable realistic, real-time expression/pose transfer from a source to a target video.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niessnerlab.org+2zollhoefer.com+2</a:t>
            </a:r>
            <a:br>
              <a:rPr lang="en" sz="1100" u="sng">
                <a:solidFill>
                  <a:schemeClr val="hlink"/>
                </a:solidFill>
                <a:hlinkClick r:id="rId6"/>
              </a:rPr>
            </a:br>
            <a:endParaRPr sz="11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Autoencoders + early “deepfake” pipelines (≈2017–2018):</a:t>
            </a:r>
            <a:r>
              <a:rPr lang="en" sz="1100">
                <a:solidFill>
                  <a:schemeClr val="dk1"/>
                </a:solidFill>
              </a:rPr>
              <a:t> consumer-grade “faceswap” apps popularize identity swaps.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GAN era (≈2018–2021):</a:t>
            </a:r>
            <a:r>
              <a:rPr lang="en" sz="1100">
                <a:solidFill>
                  <a:schemeClr val="dk1"/>
                </a:solidFill>
              </a:rPr>
              <a:t> StyleGAN→StyleGAN2/3 deliver high-resolution photorealistic faces and controllable editing; also leave model-specific artifacts (“fingerprints”).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8"/>
              </a:rPr>
              <a:t>CVF Open Access+4arXiv+4NVIDIA+4</a:t>
            </a:r>
            <a:br>
              <a:rPr lang="en" sz="1100" u="sng">
                <a:solidFill>
                  <a:schemeClr val="hlink"/>
                </a:solidFill>
                <a:hlinkClick r:id="rId9"/>
              </a:rPr>
            </a:br>
            <a:endParaRPr sz="11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Diffusion era (2020→):</a:t>
            </a:r>
            <a:r>
              <a:rPr lang="en" sz="1100">
                <a:solidFill>
                  <a:schemeClr val="dk1"/>
                </a:solidFill>
              </a:rPr>
              <a:t> DDPM &amp; Latent Diffusion become the dominant image backbone; fewer classic GAN artifacts, better fidelity.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11"/>
              </a:rPr>
              <a:t>NeurIPS Proceedings+1</a:t>
            </a:r>
            <a:endParaRPr sz="11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225675" y="4577150"/>
            <a:ext cx="37107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VAE → GAN → Diffusion; temporal video modeling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NeRF for multi‑view consistency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Hybrid/conditional models for control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Adversarial Training</a:t>
            </a:r>
            <a:br>
              <a:rPr lang="en">
                <a:solidFill>
                  <a:srgbClr val="3677AC"/>
                </a:solidFill>
              </a:rPr>
            </a:br>
            <a:r>
              <a:rPr lang="en" sz="2500"/>
              <a:t>Пример для метрик</a:t>
            </a:r>
            <a:endParaRPr/>
          </a:p>
        </p:txBody>
      </p:sp>
      <p:sp>
        <p:nvSpPr>
          <p:cNvPr id="383" name="Google Shape;383;p42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Модели:</a:t>
            </a:r>
            <a:r>
              <a:rPr lang="en" sz="2000"/>
              <a:t> метрики качества изображений на основе сверточных нейронных сетей: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Linearity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LPIPS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Датасеты: </a:t>
            </a:r>
            <a:endParaRPr b="1"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обучение на KonIQ-10k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обучение на BAPPS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тестирование на NIPS 2017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Оценка:</a:t>
            </a:r>
            <a:endParaRPr b="1"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Spearman's rank correlation coefficient (SRCC)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Площадь под графиком кривой Relative Gain для фиксированного набора eps (2, 4, 6, 8, 10)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4" name="Google Shape;384;p4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Adversarial Training</a:t>
            </a:r>
            <a:br>
              <a:rPr lang="en">
                <a:solidFill>
                  <a:srgbClr val="3677AC"/>
                </a:solidFill>
              </a:rPr>
            </a:br>
            <a:r>
              <a:rPr lang="en" sz="2500"/>
              <a:t>Пример</a:t>
            </a:r>
            <a:endParaRPr/>
          </a:p>
        </p:txBody>
      </p:sp>
      <p:sp>
        <p:nvSpPr>
          <p:cNvPr id="390" name="Google Shape;390;p43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Методы для генерации атакованных изображений: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FGSM</a:t>
            </a:r>
            <a:endParaRPr b="1"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+ Быстро</a:t>
            </a:r>
            <a:endParaRPr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– Не эффективно против более сложных атак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Fast Adversarial Training</a:t>
            </a:r>
            <a:r>
              <a:rPr lang="en" sz="2000"/>
              <a:t> — перед атакой FGSM к исходному изображению добавляется случайное возмущение</a:t>
            </a:r>
            <a:endParaRPr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+ Более эффективная защита, чем AT c FGSM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Auto-PGD</a:t>
            </a:r>
            <a:r>
              <a:rPr lang="en" sz="2000"/>
              <a:t> –  итеративная атака с адаптивным шагом</a:t>
            </a:r>
            <a:endParaRPr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– теряем точность на чистых примерах</a:t>
            </a:r>
            <a:endParaRPr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Штрафуем исходную метрику визуального качества на: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Константу (5 / 10%)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Значение прокси-метрики (SSIM / MS-SSIM / LPIPS) </a:t>
            </a:r>
            <a:endParaRPr b="1" sz="2000"/>
          </a:p>
        </p:txBody>
      </p:sp>
      <p:sp>
        <p:nvSpPr>
          <p:cNvPr id="391" name="Google Shape;391;p4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2" name="Google Shape;392;p43"/>
          <p:cNvPicPr preferRelativeResize="0"/>
          <p:nvPr/>
        </p:nvPicPr>
        <p:blipFill rotWithShape="1">
          <a:blip r:embed="rId3">
            <a:alphaModFix/>
          </a:blip>
          <a:srcRect b="18313" l="0" r="0" t="10704"/>
          <a:stretch/>
        </p:blipFill>
        <p:spPr>
          <a:xfrm>
            <a:off x="4999150" y="1900800"/>
            <a:ext cx="3556250" cy="3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7394700" y="1414588"/>
            <a:ext cx="17493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Параметры модели</a:t>
            </a:r>
            <a:endParaRPr sz="1300"/>
          </a:p>
        </p:txBody>
      </p:sp>
      <p:sp>
        <p:nvSpPr>
          <p:cNvPr id="394" name="Google Shape;394;p43"/>
          <p:cNvSpPr txBox="1"/>
          <p:nvPr/>
        </p:nvSpPr>
        <p:spPr>
          <a:xfrm>
            <a:off x="7177325" y="2492150"/>
            <a:ext cx="8406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</a:t>
            </a:r>
            <a:endParaRPr/>
          </a:p>
        </p:txBody>
      </p:sp>
      <p:sp>
        <p:nvSpPr>
          <p:cNvPr id="395" name="Google Shape;395;p43"/>
          <p:cNvSpPr/>
          <p:nvPr/>
        </p:nvSpPr>
        <p:spPr>
          <a:xfrm>
            <a:off x="7334500" y="1884225"/>
            <a:ext cx="221400" cy="417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6" name="Google Shape;396;p43"/>
          <p:cNvCxnSpPr/>
          <p:nvPr/>
        </p:nvCxnSpPr>
        <p:spPr>
          <a:xfrm flipH="1">
            <a:off x="7443550" y="2337075"/>
            <a:ext cx="3300" cy="27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43"/>
          <p:cNvCxnSpPr/>
          <p:nvPr/>
        </p:nvCxnSpPr>
        <p:spPr>
          <a:xfrm>
            <a:off x="7731650" y="1729488"/>
            <a:ext cx="4800" cy="218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Adversarial Training</a:t>
            </a:r>
            <a:br>
              <a:rPr lang="en">
                <a:solidFill>
                  <a:srgbClr val="3677AC"/>
                </a:solidFill>
              </a:rPr>
            </a:br>
            <a:r>
              <a:rPr lang="en" sz="2500"/>
              <a:t>Оптимизируемый функционал</a:t>
            </a:r>
            <a:endParaRPr/>
          </a:p>
        </p:txBody>
      </p:sp>
      <p:sp>
        <p:nvSpPr>
          <p:cNvPr id="403" name="Google Shape;403;p44"/>
          <p:cNvSpPr txBox="1"/>
          <p:nvPr>
            <p:ph idx="1" type="body"/>
          </p:nvPr>
        </p:nvSpPr>
        <p:spPr>
          <a:xfrm>
            <a:off x="395525" y="1714500"/>
            <a:ext cx="8496900" cy="43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Пусть S — тренировочный набор данных, f — атакуемая метрика, тогда лосс-функция во время обучения защищенной метрики:</a:t>
            </a:r>
            <a:endParaRPr sz="2000"/>
          </a:p>
        </p:txBody>
      </p:sp>
      <p:sp>
        <p:nvSpPr>
          <p:cNvPr id="404" name="Google Shape;404;p4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5" name="Google Shape;405;p44"/>
          <p:cNvPicPr preferRelativeResize="0"/>
          <p:nvPr/>
        </p:nvPicPr>
        <p:blipFill rotWithShape="1">
          <a:blip r:embed="rId3">
            <a:alphaModFix/>
          </a:blip>
          <a:srcRect b="0" l="0" r="1516" t="0"/>
          <a:stretch/>
        </p:blipFill>
        <p:spPr>
          <a:xfrm>
            <a:off x="1544275" y="2601225"/>
            <a:ext cx="5363075" cy="9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4"/>
          <p:cNvSpPr txBox="1"/>
          <p:nvPr/>
        </p:nvSpPr>
        <p:spPr>
          <a:xfrm>
            <a:off x="4326400" y="2874775"/>
            <a:ext cx="2097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4"/>
          <p:cNvSpPr/>
          <p:nvPr/>
        </p:nvSpPr>
        <p:spPr>
          <a:xfrm>
            <a:off x="4301725" y="2862425"/>
            <a:ext cx="234300" cy="31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4"/>
          <p:cNvSpPr txBox="1"/>
          <p:nvPr/>
        </p:nvSpPr>
        <p:spPr>
          <a:xfrm>
            <a:off x="4225525" y="3188275"/>
            <a:ext cx="15666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Исходная метка качества</a:t>
            </a:r>
            <a:endParaRPr/>
          </a:p>
        </p:txBody>
      </p:sp>
      <p:sp>
        <p:nvSpPr>
          <p:cNvPr id="409" name="Google Shape;409;p44"/>
          <p:cNvSpPr txBox="1"/>
          <p:nvPr/>
        </p:nvSpPr>
        <p:spPr>
          <a:xfrm>
            <a:off x="6376125" y="3188275"/>
            <a:ext cx="19068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Модифицированная метка качества</a:t>
            </a:r>
            <a:endParaRPr/>
          </a:p>
        </p:txBody>
      </p:sp>
      <p:sp>
        <p:nvSpPr>
          <p:cNvPr id="410" name="Google Shape;410;p44"/>
          <p:cNvSpPr/>
          <p:nvPr/>
        </p:nvSpPr>
        <p:spPr>
          <a:xfrm>
            <a:off x="6452325" y="2862425"/>
            <a:ext cx="234300" cy="31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4"/>
          <p:cNvSpPr/>
          <p:nvPr/>
        </p:nvSpPr>
        <p:spPr>
          <a:xfrm>
            <a:off x="6046656" y="2862425"/>
            <a:ext cx="234300" cy="31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4"/>
          <p:cNvSpPr txBox="1"/>
          <p:nvPr/>
        </p:nvSpPr>
        <p:spPr>
          <a:xfrm>
            <a:off x="5969100" y="3608700"/>
            <a:ext cx="19068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Атакующее возмущение</a:t>
            </a:r>
            <a:endParaRPr/>
          </a:p>
        </p:txBody>
      </p:sp>
      <p:cxnSp>
        <p:nvCxnSpPr>
          <p:cNvPr id="413" name="Google Shape;413;p44"/>
          <p:cNvCxnSpPr>
            <a:stCxn id="411" idx="2"/>
          </p:cNvCxnSpPr>
          <p:nvPr/>
        </p:nvCxnSpPr>
        <p:spPr>
          <a:xfrm>
            <a:off x="6163806" y="3175925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/>
              <a:t>Adversarial Training</a:t>
            </a:r>
            <a:br>
              <a:rPr lang="en">
                <a:solidFill>
                  <a:srgbClr val="3677AC"/>
                </a:solidFill>
              </a:rPr>
            </a:br>
            <a:r>
              <a:rPr lang="en" sz="2500"/>
              <a:t>Результаты для Linearity</a:t>
            </a:r>
            <a:endParaRPr/>
          </a:p>
        </p:txBody>
      </p:sp>
      <p:sp>
        <p:nvSpPr>
          <p:cNvPr id="419" name="Google Shape;419;p4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0" name="Google Shape;420;p45"/>
          <p:cNvSpPr txBox="1"/>
          <p:nvPr/>
        </p:nvSpPr>
        <p:spPr>
          <a:xfrm>
            <a:off x="395525" y="1412776"/>
            <a:ext cx="8496900" cy="17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Защита метрики Linearity с помощью adversarial training помогла сделать ее устойчивой к атаке FGSM при малом снижении корреляции с визуальными оценками (с 0.932 до 0.925)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421" name="Google Shape;421;p45"/>
          <p:cNvGrpSpPr/>
          <p:nvPr/>
        </p:nvGrpSpPr>
        <p:grpSpPr>
          <a:xfrm>
            <a:off x="208950" y="2652100"/>
            <a:ext cx="8774425" cy="2942050"/>
            <a:chOff x="132750" y="3185500"/>
            <a:chExt cx="8774425" cy="2942050"/>
          </a:xfrm>
        </p:grpSpPr>
        <p:sp>
          <p:nvSpPr>
            <p:cNvPr id="422" name="Google Shape;422;p45"/>
            <p:cNvSpPr/>
            <p:nvPr/>
          </p:nvSpPr>
          <p:spPr>
            <a:xfrm>
              <a:off x="172325" y="3395913"/>
              <a:ext cx="297600" cy="2098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5"/>
            <p:cNvSpPr txBox="1"/>
            <p:nvPr/>
          </p:nvSpPr>
          <p:spPr>
            <a:xfrm rot="-5400000">
              <a:off x="-201600" y="4181225"/>
              <a:ext cx="9822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 sz="1300">
                <a:solidFill>
                  <a:srgbClr val="2185C5"/>
                </a:solidFill>
              </a:endParaRPr>
            </a:p>
          </p:txBody>
        </p:sp>
        <p:sp>
          <p:nvSpPr>
            <p:cNvPr id="424" name="Google Shape;424;p45"/>
            <p:cNvSpPr/>
            <p:nvPr/>
          </p:nvSpPr>
          <p:spPr>
            <a:xfrm rot="5400000">
              <a:off x="6073800" y="4284500"/>
              <a:ext cx="297600" cy="33012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5"/>
            <p:cNvSpPr/>
            <p:nvPr/>
          </p:nvSpPr>
          <p:spPr>
            <a:xfrm rot="5400000">
              <a:off x="2334125" y="4283150"/>
              <a:ext cx="297600" cy="3303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2185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5"/>
            <p:cNvSpPr txBox="1"/>
            <p:nvPr/>
          </p:nvSpPr>
          <p:spPr>
            <a:xfrm>
              <a:off x="2197075" y="5742650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/>
            </a:p>
          </p:txBody>
        </p:sp>
        <p:sp>
          <p:nvSpPr>
            <p:cNvPr id="427" name="Google Shape;427;p45"/>
            <p:cNvSpPr txBox="1"/>
            <p:nvPr/>
          </p:nvSpPr>
          <p:spPr>
            <a:xfrm>
              <a:off x="5907175" y="5742650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2185C5"/>
                  </a:solidFill>
                </a:rPr>
                <a:t>Better</a:t>
              </a:r>
              <a:endParaRPr/>
            </a:p>
          </p:txBody>
        </p:sp>
        <p:pic>
          <p:nvPicPr>
            <p:cNvPr id="428" name="Google Shape;428;p45"/>
            <p:cNvPicPr preferRelativeResize="0"/>
            <p:nvPr/>
          </p:nvPicPr>
          <p:blipFill rotWithShape="1">
            <a:blip r:embed="rId3">
              <a:alphaModFix/>
            </a:blip>
            <a:srcRect b="2458" l="0" r="0" t="0"/>
            <a:stretch/>
          </p:blipFill>
          <p:spPr>
            <a:xfrm>
              <a:off x="469925" y="3185500"/>
              <a:ext cx="8437249" cy="2600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p45"/>
          <p:cNvSpPr txBox="1"/>
          <p:nvPr/>
        </p:nvSpPr>
        <p:spPr>
          <a:xfrm>
            <a:off x="2685100" y="5520875"/>
            <a:ext cx="3303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Защищенные модели Linearity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Adversarial Training</a:t>
            </a:r>
            <a:br>
              <a:rPr lang="en"/>
            </a:br>
            <a:r>
              <a:rPr lang="en" sz="2500"/>
              <a:t>Результаты для Linearity</a:t>
            </a:r>
            <a:endParaRPr/>
          </a:p>
        </p:txBody>
      </p:sp>
      <p:sp>
        <p:nvSpPr>
          <p:cNvPr id="435" name="Google Shape;435;p46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6"/>
          <p:cNvSpPr txBox="1"/>
          <p:nvPr/>
        </p:nvSpPr>
        <p:spPr>
          <a:xfrm>
            <a:off x="86350" y="5383025"/>
            <a:ext cx="90042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700"/>
              <a:t>Robustness Score оригинальной и защищенных версий метрики Linearity</a:t>
            </a:r>
            <a:endParaRPr sz="1100"/>
          </a:p>
        </p:txBody>
      </p:sp>
      <p:pic>
        <p:nvPicPr>
          <p:cNvPr id="437" name="Google Shape;4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79882"/>
            <a:ext cx="8839201" cy="3579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Adversarial Training</a:t>
            </a:r>
            <a:br>
              <a:rPr lang="en"/>
            </a:br>
            <a:r>
              <a:rPr lang="en" sz="2500"/>
              <a:t>Результаты для LPIPS</a:t>
            </a:r>
            <a:endParaRPr/>
          </a:p>
        </p:txBody>
      </p:sp>
      <p:sp>
        <p:nvSpPr>
          <p:cNvPr id="443" name="Google Shape;443;p47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0342"/>
            <a:ext cx="9144001" cy="445734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7"/>
          <p:cNvSpPr txBox="1"/>
          <p:nvPr/>
        </p:nvSpPr>
        <p:spPr>
          <a:xfrm>
            <a:off x="3005800" y="5840225"/>
            <a:ext cx="3303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Защищенные модели </a:t>
            </a:r>
            <a:r>
              <a:rPr lang="en" sz="1700"/>
              <a:t>LPIPS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Идея</a:t>
            </a:r>
            <a:endParaRPr/>
          </a:p>
        </p:txBody>
      </p:sp>
      <p:sp>
        <p:nvSpPr>
          <p:cNvPr id="451" name="Google Shape;451;p48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  <p:sp>
        <p:nvSpPr>
          <p:cNvPr id="452" name="Google Shape;452;p4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48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Использовать различные частотные преобразования и декомпозицию для детектирования атак и очищения входных данных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454" name="Google Shape;454;p48"/>
          <p:cNvPicPr preferRelativeResize="0"/>
          <p:nvPr/>
        </p:nvPicPr>
        <p:blipFill rotWithShape="1">
          <a:blip r:embed="rId3">
            <a:alphaModFix/>
          </a:blip>
          <a:srcRect b="27404" l="0" r="0" t="0"/>
          <a:stretch/>
        </p:blipFill>
        <p:spPr>
          <a:xfrm>
            <a:off x="1637075" y="2762150"/>
            <a:ext cx="5869850" cy="15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8"/>
          <p:cNvPicPr preferRelativeResize="0"/>
          <p:nvPr/>
        </p:nvPicPr>
        <p:blipFill rotWithShape="1">
          <a:blip r:embed="rId4">
            <a:alphaModFix/>
          </a:blip>
          <a:srcRect b="43572" l="0" r="0" t="0"/>
          <a:stretch/>
        </p:blipFill>
        <p:spPr>
          <a:xfrm>
            <a:off x="0" y="4913603"/>
            <a:ext cx="9144000" cy="59091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8"/>
          <p:cNvSpPr txBox="1"/>
          <p:nvPr/>
        </p:nvSpPr>
        <p:spPr>
          <a:xfrm>
            <a:off x="0" y="425107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Предложенный алгоритм детектирования атаки</a:t>
            </a:r>
            <a:endParaRPr b="1"/>
          </a:p>
        </p:txBody>
      </p:sp>
      <p:sp>
        <p:nvSpPr>
          <p:cNvPr id="457" name="Google Shape;457;p48"/>
          <p:cNvSpPr txBox="1"/>
          <p:nvPr/>
        </p:nvSpPr>
        <p:spPr>
          <a:xfrm>
            <a:off x="0" y="54089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Предложенный алгоритм нивелирования атаки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Виды преобразований (1) </a:t>
            </a:r>
            <a:endParaRPr/>
          </a:p>
        </p:txBody>
      </p:sp>
      <p:sp>
        <p:nvSpPr>
          <p:cNvPr id="463" name="Google Shape;463;p4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4" name="Google Shape;464;p49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</a:rPr>
              <a:t>Дискретное косинусное преобразование (DCT):</a:t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○"/>
            </a:pP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</a:rPr>
              <a:t>Визуально значимая информация представлена небольшим числом коэффициентов</a:t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○"/>
            </a:pP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</a:rPr>
              <a:t>Типичный сигнал проще сжимается с косинусами</a:t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</a:rPr>
              <a:t>Дискретное синусное преобразование (DST):</a:t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465" name="Google Shape;465;p49"/>
          <p:cNvPicPr preferRelativeResize="0"/>
          <p:nvPr/>
        </p:nvPicPr>
        <p:blipFill rotWithShape="1">
          <a:blip r:embed="rId3">
            <a:alphaModFix/>
          </a:blip>
          <a:srcRect b="0" l="23793" r="32532" t="62473"/>
          <a:stretch/>
        </p:blipFill>
        <p:spPr>
          <a:xfrm>
            <a:off x="2908050" y="3006900"/>
            <a:ext cx="2597350" cy="8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9"/>
          <p:cNvPicPr preferRelativeResize="0"/>
          <p:nvPr/>
        </p:nvPicPr>
        <p:blipFill rotWithShape="1">
          <a:blip r:embed="rId4">
            <a:alphaModFix/>
          </a:blip>
          <a:srcRect b="0" l="22272" r="30531" t="63267"/>
          <a:stretch/>
        </p:blipFill>
        <p:spPr>
          <a:xfrm>
            <a:off x="2831850" y="4671550"/>
            <a:ext cx="2806850" cy="9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9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Виды преобразований (2) </a:t>
            </a:r>
            <a:endParaRPr/>
          </a:p>
        </p:txBody>
      </p:sp>
      <p:sp>
        <p:nvSpPr>
          <p:cNvPr id="473" name="Google Shape;473;p5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50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Преобразование Фурье (FFT)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" sz="2200">
                <a:solidFill>
                  <a:srgbClr val="000000"/>
                </a:solidFill>
              </a:rPr>
            </a:b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Преобразования Уолша-Адамара (WHT)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Обобщенная версия FFT, в которой в ядре стоят только 1 и -1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Дискретное преобразование вейвлетов (DWT)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Декомпозиция изображения на разных уровнях разрешения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Используется фильтр Хаара для получения разложения по 4 направлениям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475" name="Google Shape;475;p50"/>
          <p:cNvPicPr preferRelativeResize="0"/>
          <p:nvPr/>
        </p:nvPicPr>
        <p:blipFill rotWithShape="1">
          <a:blip r:embed="rId3">
            <a:alphaModFix/>
          </a:blip>
          <a:srcRect b="0" l="13021" r="20678" t="60801"/>
          <a:stretch/>
        </p:blipFill>
        <p:spPr>
          <a:xfrm>
            <a:off x="2516525" y="1866050"/>
            <a:ext cx="4143351" cy="8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0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Детектирование атаки</a:t>
            </a:r>
            <a:endParaRPr/>
          </a:p>
        </p:txBody>
      </p:sp>
      <p:sp>
        <p:nvSpPr>
          <p:cNvPr id="482" name="Google Shape;482;p5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p51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Применяются преобразования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Считаются GIST признаки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Классификация с помощью SVM для каждого преобразования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Агрегация ответов классификаторов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484" name="Google Shape;484;p51"/>
          <p:cNvPicPr preferRelativeResize="0"/>
          <p:nvPr/>
        </p:nvPicPr>
        <p:blipFill rotWithShape="1">
          <a:blip r:embed="rId3">
            <a:alphaModFix/>
          </a:blip>
          <a:srcRect b="27959" l="0" r="0" t="0"/>
          <a:stretch/>
        </p:blipFill>
        <p:spPr>
          <a:xfrm>
            <a:off x="1481138" y="3690897"/>
            <a:ext cx="6181725" cy="15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1"/>
          <p:cNvSpPr txBox="1"/>
          <p:nvPr/>
        </p:nvSpPr>
        <p:spPr>
          <a:xfrm>
            <a:off x="0" y="51982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Схема работы алгоритма детектирования атаки</a:t>
            </a:r>
            <a:endParaRPr/>
          </a:p>
        </p:txBody>
      </p:sp>
      <p:sp>
        <p:nvSpPr>
          <p:cNvPr id="486" name="Google Shape;486;p51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Deepfake types</a:t>
            </a:r>
            <a:endParaRPr sz="2400"/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0" l="0" r="0" t="3558"/>
          <a:stretch/>
        </p:blipFill>
        <p:spPr>
          <a:xfrm>
            <a:off x="1878375" y="1351850"/>
            <a:ext cx="5387249" cy="492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Очищение данных</a:t>
            </a:r>
            <a:endParaRPr/>
          </a:p>
        </p:txBody>
      </p:sp>
      <p:sp>
        <p:nvSpPr>
          <p:cNvPr id="492" name="Google Shape;492;p5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3" name="Google Shape;493;p52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Изображения декомпозируется вейвлетами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Высокие частоты фильтруются с помощью адаптивного порога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lphaLcPeriod"/>
            </a:pPr>
            <a:r>
              <a:rPr lang="en" sz="2200">
                <a:solidFill>
                  <a:srgbClr val="000000"/>
                </a:solidFill>
              </a:rPr>
              <a:t>Кадр делится на регионы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lphaLcPeriod"/>
            </a:pPr>
            <a:r>
              <a:rPr lang="en" sz="2200">
                <a:solidFill>
                  <a:srgbClr val="000000"/>
                </a:solidFill>
              </a:rPr>
              <a:t>Считаются статистики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lphaLcPeriod"/>
            </a:pPr>
            <a:r>
              <a:rPr lang="en" sz="2200">
                <a:solidFill>
                  <a:srgbClr val="000000"/>
                </a:solidFill>
              </a:rPr>
              <a:t>Выставляется порог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Применяется обратное вейвлет преобразование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>
                <a:solidFill>
                  <a:srgbClr val="000000"/>
                </a:solidFill>
              </a:rPr>
              <a:t>Сглаживание фильтром гаусса с  </a:t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494" name="Google Shape;494;p52"/>
          <p:cNvSpPr txBox="1"/>
          <p:nvPr/>
        </p:nvSpPr>
        <p:spPr>
          <a:xfrm>
            <a:off x="0" y="535065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Схема работы алгоритма очищения</a:t>
            </a:r>
            <a:endParaRPr sz="1600"/>
          </a:p>
        </p:txBody>
      </p:sp>
      <p:pic>
        <p:nvPicPr>
          <p:cNvPr id="495" name="Google Shape;4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50802"/>
            <a:ext cx="9143999" cy="59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595" y="4178485"/>
            <a:ext cx="100965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2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Эксперименты</a:t>
            </a:r>
            <a:endParaRPr/>
          </a:p>
        </p:txBody>
      </p:sp>
      <p:sp>
        <p:nvSpPr>
          <p:cNvPr id="503" name="Google Shape;503;p5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4" name="Google Shape;504;p53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Датасеты: MNIST, CIFAR-10, ImageNet, MEDS, Multi-PIE, MBGC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Атаки: FGSM, PGD, Fool, C&amp;W, универсальные добавки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505" name="Google Shape;505;p53"/>
          <p:cNvPicPr preferRelativeResize="0"/>
          <p:nvPr/>
        </p:nvPicPr>
        <p:blipFill rotWithShape="1">
          <a:blip r:embed="rId3">
            <a:alphaModFix/>
          </a:blip>
          <a:srcRect b="0" l="1293" r="0" t="12411"/>
          <a:stretch/>
        </p:blipFill>
        <p:spPr>
          <a:xfrm>
            <a:off x="0" y="2835855"/>
            <a:ext cx="9144000" cy="220476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3"/>
          <p:cNvSpPr txBox="1"/>
          <p:nvPr/>
        </p:nvSpPr>
        <p:spPr>
          <a:xfrm>
            <a:off x="0" y="50665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Описание датасетов и атак для экспериментов</a:t>
            </a:r>
            <a:endParaRPr/>
          </a:p>
        </p:txBody>
      </p:sp>
      <p:sp>
        <p:nvSpPr>
          <p:cNvPr id="507" name="Google Shape;507;p53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Результаты (1)</a:t>
            </a:r>
            <a:endParaRPr/>
          </a:p>
        </p:txBody>
      </p:sp>
      <p:sp>
        <p:nvSpPr>
          <p:cNvPr id="513" name="Google Shape;513;p5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54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Intra-database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515" name="Google Shape;515;p54"/>
          <p:cNvPicPr preferRelativeResize="0"/>
          <p:nvPr/>
        </p:nvPicPr>
        <p:blipFill rotWithShape="1">
          <a:blip r:embed="rId3">
            <a:alphaModFix/>
          </a:blip>
          <a:srcRect b="55399" l="0" r="0" t="4703"/>
          <a:stretch/>
        </p:blipFill>
        <p:spPr>
          <a:xfrm>
            <a:off x="0" y="1341200"/>
            <a:ext cx="9144001" cy="20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4"/>
          <p:cNvPicPr preferRelativeResize="0"/>
          <p:nvPr/>
        </p:nvPicPr>
        <p:blipFill rotWithShape="1">
          <a:blip r:embed="rId4">
            <a:alphaModFix/>
          </a:blip>
          <a:srcRect b="0" l="0" r="0" t="24494"/>
          <a:stretch/>
        </p:blipFill>
        <p:spPr>
          <a:xfrm>
            <a:off x="1965475" y="3973025"/>
            <a:ext cx="5213050" cy="16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4"/>
          <p:cNvSpPr txBox="1"/>
          <p:nvPr/>
        </p:nvSpPr>
        <p:spPr>
          <a:xfrm>
            <a:off x="0" y="328670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Точность детектирования на датасете MNIST</a:t>
            </a:r>
            <a:endParaRPr/>
          </a:p>
        </p:txBody>
      </p:sp>
      <p:sp>
        <p:nvSpPr>
          <p:cNvPr id="518" name="Google Shape;518;p54"/>
          <p:cNvSpPr txBox="1"/>
          <p:nvPr/>
        </p:nvSpPr>
        <p:spPr>
          <a:xfrm>
            <a:off x="0" y="546672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Точность детектирования на датасете CIFAR-10</a:t>
            </a:r>
            <a:endParaRPr/>
          </a:p>
        </p:txBody>
      </p:sp>
      <p:sp>
        <p:nvSpPr>
          <p:cNvPr id="519" name="Google Shape;519;p54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Результаты (2)</a:t>
            </a:r>
            <a:endParaRPr/>
          </a:p>
        </p:txBody>
      </p:sp>
      <p:sp>
        <p:nvSpPr>
          <p:cNvPr id="525" name="Google Shape;525;p5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6" name="Google Shape;526;p55"/>
          <p:cNvPicPr preferRelativeResize="0"/>
          <p:nvPr/>
        </p:nvPicPr>
        <p:blipFill rotWithShape="1">
          <a:blip r:embed="rId3">
            <a:alphaModFix/>
          </a:blip>
          <a:srcRect b="12945" l="0" r="0" t="0"/>
          <a:stretch/>
        </p:blipFill>
        <p:spPr>
          <a:xfrm>
            <a:off x="0" y="2182949"/>
            <a:ext cx="9144001" cy="26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5"/>
          <p:cNvSpPr txBox="1"/>
          <p:nvPr/>
        </p:nvSpPr>
        <p:spPr>
          <a:xfrm>
            <a:off x="0" y="4958550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Метрика SSIM для атакованных изображений и очищенных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Атакованы с помощью универсальной атаки</a:t>
            </a:r>
            <a:endParaRPr sz="1700"/>
          </a:p>
        </p:txBody>
      </p:sp>
      <p:sp>
        <p:nvSpPr>
          <p:cNvPr id="528" name="Google Shape;528;p55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Spatial transformations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Результаты. Очищение данных</a:t>
            </a:r>
            <a:endParaRPr/>
          </a:p>
        </p:txBody>
      </p:sp>
      <p:sp>
        <p:nvSpPr>
          <p:cNvPr id="534" name="Google Shape;534;p5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5" name="Google Shape;5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100" y="3790773"/>
            <a:ext cx="6184149" cy="16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6"/>
          <p:cNvSpPr txBox="1"/>
          <p:nvPr/>
        </p:nvSpPr>
        <p:spPr>
          <a:xfrm>
            <a:off x="1698175" y="5357225"/>
            <a:ext cx="6000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Точноcть классификаторов для различных методов очищения данных на датасете MEDS</a:t>
            </a:r>
            <a:endParaRPr sz="1600"/>
          </a:p>
        </p:txBody>
      </p:sp>
      <p:pic>
        <p:nvPicPr>
          <p:cNvPr id="537" name="Google Shape;53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05775"/>
            <a:ext cx="1907275" cy="209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1450" y="1505775"/>
            <a:ext cx="3646275" cy="224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7725" y="1533022"/>
            <a:ext cx="3646276" cy="22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6"/>
          <p:cNvSpPr txBox="1"/>
          <p:nvPr>
            <p:ph idx="2" type="body"/>
          </p:nvPr>
        </p:nvSpPr>
        <p:spPr>
          <a:xfrm>
            <a:off x="3956200" y="6139300"/>
            <a:ext cx="4576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A. Agarwal et al.,”Image Transformation based Defense Against Adversarial Perturbation on Deep Learning Models,” in </a:t>
            </a:r>
            <a:r>
              <a:rPr i="1" lang="en" sz="1200"/>
              <a:t>IEEE Transactions on Dependable and Secure Computing</a:t>
            </a:r>
            <a:r>
              <a:rPr lang="en" sz="1200"/>
              <a:t>, 2020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Идея</a:t>
            </a:r>
            <a:endParaRPr/>
          </a:p>
        </p:txBody>
      </p:sp>
      <p:sp>
        <p:nvSpPr>
          <p:cNvPr id="546" name="Google Shape;546;p57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 sz="1200"/>
          </a:p>
        </p:txBody>
      </p:sp>
      <p:sp>
        <p:nvSpPr>
          <p:cNvPr id="547" name="Google Shape;547;p5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8" name="Google Shape;548;p57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Авторы рассматривают несколько методов смягчения входных данных для нивелирования атак, а именно: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Кропы и изменение разрешения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Уменьшение битности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Сжатие JPEG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Минимизация полной вариации (total variance)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Image quilting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Преобразования (1)</a:t>
            </a:r>
            <a:endParaRPr/>
          </a:p>
        </p:txBody>
      </p:sp>
      <p:sp>
        <p:nvSpPr>
          <p:cNvPr id="554" name="Google Shape;554;p58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555" name="Google Shape;555;p5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58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Image cropping-rescaling:</a:t>
            </a:r>
            <a:endParaRPr sz="24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Во время обучения для входных кадров случайным образом делались crop и rescale</a:t>
            </a:r>
            <a:endParaRPr sz="22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Во время тестирования операция повторялась несколько раз и предсказания усреднялись</a:t>
            </a:r>
            <a:endParaRPr sz="22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Уменьшение битности:</a:t>
            </a:r>
            <a:endParaRPr sz="24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До 3 бит на пиксель</a:t>
            </a:r>
            <a:endParaRPr sz="22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Сжатие JPEG</a:t>
            </a:r>
            <a:endParaRPr sz="2400">
              <a:solidFill>
                <a:srgbClr val="000000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</a:rPr>
              <a:t>Сжатие с уровнем качества 75 из 100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Преобразования (2)</a:t>
            </a:r>
            <a:endParaRPr/>
          </a:p>
        </p:txBody>
      </p:sp>
      <p:sp>
        <p:nvSpPr>
          <p:cNvPr id="562" name="Google Shape;562;p59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563" name="Google Shape;563;p5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4" name="Google Shape;564;p59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Минимизация полной вариации (total variance):</a:t>
            </a:r>
            <a:endParaRPr sz="2400">
              <a:solidFill>
                <a:srgbClr val="000000"/>
              </a:solidFill>
            </a:endParaRPr>
          </a:p>
          <a:p>
            <a:pPr indent="-381000" lvl="0" marL="9144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Удаляется подмножество пикселей изображения</a:t>
            </a:r>
            <a:endParaRPr sz="2400">
              <a:solidFill>
                <a:srgbClr val="000000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Ищется изображение, которое аппроксимирует исходное изображение, но при этом минимизирует функционал: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565" name="Google Shape;5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113" y="3734213"/>
            <a:ext cx="46577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250" y="4772450"/>
            <a:ext cx="87534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2398" y="4480000"/>
            <a:ext cx="239633" cy="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9"/>
          <p:cNvSpPr txBox="1"/>
          <p:nvPr/>
        </p:nvSpPr>
        <p:spPr>
          <a:xfrm>
            <a:off x="3202925" y="4408275"/>
            <a:ext cx="28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ー атакованное изображение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Преобразования (3). Image quilting</a:t>
            </a:r>
            <a:endParaRPr sz="2800"/>
          </a:p>
        </p:txBody>
      </p:sp>
      <p:sp>
        <p:nvSpPr>
          <p:cNvPr id="574" name="Google Shape;574;p60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575" name="Google Shape;575;p6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6" name="Google Shape;576;p60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Идея: аппроксимация исходного изображения патчами из банка текстур. Т.к. в банке все патчи не атакованы ー </a:t>
            </a:r>
            <a:br>
              <a:rPr lang="en" sz="2400">
                <a:solidFill>
                  <a:srgbClr val="000000"/>
                </a:solidFill>
              </a:rPr>
            </a:br>
            <a:r>
              <a:rPr lang="en" sz="2400">
                <a:solidFill>
                  <a:srgbClr val="000000"/>
                </a:solidFill>
              </a:rPr>
              <a:t>в синтезированном изображении возмущения от атак должны пропасть.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Изображение разбивается по сетке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Для каждой ячейки ищется ближайший по метрике патч в базе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Границы патчей гладким образом склеиваются для удаления артефактов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Преобразования (4)</a:t>
            </a:r>
            <a:endParaRPr sz="2800"/>
          </a:p>
        </p:txBody>
      </p:sp>
      <p:sp>
        <p:nvSpPr>
          <p:cNvPr id="582" name="Google Shape;582;p61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583" name="Google Shape;583;p6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4" name="Google Shape;58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408" y="1399745"/>
            <a:ext cx="4403175" cy="44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1"/>
          <p:cNvSpPr txBox="1"/>
          <p:nvPr/>
        </p:nvSpPr>
        <p:spPr>
          <a:xfrm>
            <a:off x="0" y="57361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Примеры преобразований после атаки I-FGSM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From faceswap to diffusion</a:t>
            </a:r>
            <a:endParaRPr sz="2400"/>
          </a:p>
        </p:txBody>
      </p:sp>
      <p:sp>
        <p:nvSpPr>
          <p:cNvPr id="101" name="Google Shape;101;p17"/>
          <p:cNvSpPr/>
          <p:nvPr/>
        </p:nvSpPr>
        <p:spPr>
          <a:xfrm>
            <a:off x="1787229" y="3305036"/>
            <a:ext cx="5854800" cy="65100"/>
          </a:xfrm>
          <a:prstGeom prst="rect">
            <a:avLst/>
          </a:prstGeom>
          <a:solidFill>
            <a:srgbClr val="97B1DF"/>
          </a:solidFill>
          <a:ln cap="flat" cmpd="sng" w="16950">
            <a:solidFill>
              <a:srgbClr val="97B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50" spcFirstLastPara="1" rIns="12195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2641062" y="3174928"/>
            <a:ext cx="244200" cy="325500"/>
          </a:xfrm>
          <a:prstGeom prst="ellipse">
            <a:avLst/>
          </a:prstGeom>
          <a:solidFill>
            <a:srgbClr val="030A18"/>
          </a:solidFill>
          <a:ln cap="flat" cmpd="sng" w="16950">
            <a:solidFill>
              <a:srgbClr val="030A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50" spcFirstLastPara="1" rIns="12195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1543277" y="1548578"/>
            <a:ext cx="24396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50" spcFirstLastPara="1" rIns="12195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1"/>
              <a:buFont typeface="Calibri"/>
              <a:buNone/>
            </a:pP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Face swap/reenact.</a:t>
            </a:r>
            <a:b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  <a:t>autoencoders</a:t>
            </a:r>
            <a:b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97B1DF"/>
                </a:solidFill>
                <a:latin typeface="Calibri"/>
                <a:ea typeface="Calibri"/>
                <a:cs typeface="Calibri"/>
                <a:sym typeface="Calibri"/>
              </a:rPr>
              <a:t>~2016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592679" y="3174928"/>
            <a:ext cx="244200" cy="325500"/>
          </a:xfrm>
          <a:prstGeom prst="ellipse">
            <a:avLst/>
          </a:prstGeom>
          <a:solidFill>
            <a:srgbClr val="030A18"/>
          </a:solidFill>
          <a:ln cap="flat" cmpd="sng" w="16950">
            <a:solidFill>
              <a:srgbClr val="030A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50" spcFirstLastPara="1" rIns="12195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3494894" y="1548578"/>
            <a:ext cx="24396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50" spcFirstLastPara="1" rIns="12195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1"/>
              <a:buFont typeface="Calibri"/>
              <a:buNone/>
            </a:pP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GANs</a:t>
            </a:r>
            <a:b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  <a:t>StyleGAN, Deepfakes</a:t>
            </a:r>
            <a:b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97B1DF"/>
                </a:solidFill>
                <a:latin typeface="Calibri"/>
                <a:ea typeface="Calibri"/>
                <a:cs typeface="Calibri"/>
                <a:sym typeface="Calibri"/>
              </a:rPr>
              <a:t>2017–2022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6544297" y="3174928"/>
            <a:ext cx="244200" cy="325500"/>
          </a:xfrm>
          <a:prstGeom prst="ellipse">
            <a:avLst/>
          </a:prstGeom>
          <a:solidFill>
            <a:srgbClr val="030A18"/>
          </a:solidFill>
          <a:ln cap="flat" cmpd="sng" w="16950">
            <a:solidFill>
              <a:srgbClr val="030A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50" spcFirstLastPara="1" rIns="12195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5446512" y="1548578"/>
            <a:ext cx="24396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50" spcFirstLastPara="1" rIns="12195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1"/>
              <a:buFont typeface="Calibri"/>
              <a:buNone/>
            </a:pP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Diffusion</a:t>
            </a:r>
            <a:b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  <a:t>text→image/video</a:t>
            </a:r>
            <a:br>
              <a:rPr lang="en" sz="1067">
                <a:solidFill>
                  <a:srgbClr val="030A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67">
                <a:solidFill>
                  <a:srgbClr val="97B1DF"/>
                </a:solidFill>
                <a:latin typeface="Calibri"/>
                <a:ea typeface="Calibri"/>
                <a:cs typeface="Calibri"/>
                <a:sym typeface="Calibri"/>
              </a:rPr>
              <a:t>2022+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457200" y="3825675"/>
            <a:ext cx="86868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Early years: autoencoders &amp; simple faceswaps relying on facial landmarks; </a:t>
            </a:r>
            <a:b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often low‑quality with visible seams.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457200" y="4475915"/>
            <a:ext cx="86868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GAN era: StyleGAN &amp; DeepFake frameworks enable photorealistic faces; </a:t>
            </a:r>
            <a:b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on paired real–fake data improves fidelity.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457200" y="5126155"/>
            <a:ext cx="86868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130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Diffusion models: text‑to‑image/video &amp; audio; iterative denoising removes tell‑tale GAN artifacts, reducing detection cues.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Эксперименты</a:t>
            </a:r>
            <a:endParaRPr sz="2800"/>
          </a:p>
        </p:txBody>
      </p:sp>
      <p:sp>
        <p:nvSpPr>
          <p:cNvPr id="591" name="Google Shape;591;p62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592" name="Google Shape;592;p6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3" name="Google Shape;593;p62"/>
          <p:cNvSpPr txBox="1"/>
          <p:nvPr/>
        </p:nvSpPr>
        <p:spPr>
          <a:xfrm>
            <a:off x="395525" y="1412775"/>
            <a:ext cx="8496900" cy="47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Датасет ImageNet: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1.2 миллиона изображений на обучение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50000 тестовых изображений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Классификатор: ResNet-50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Атаки: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FGSM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I-FGSM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DeepFool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C&amp;W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Countering Adversarial Images</a:t>
            </a:r>
            <a:br>
              <a:rPr lang="en">
                <a:solidFill>
                  <a:srgbClr val="3677AC"/>
                </a:solidFill>
              </a:rPr>
            </a:br>
            <a:r>
              <a:rPr lang="en" sz="2800"/>
              <a:t>Обобщение защит на другие модели</a:t>
            </a:r>
            <a:endParaRPr sz="2800"/>
          </a:p>
        </p:txBody>
      </p:sp>
      <p:sp>
        <p:nvSpPr>
          <p:cNvPr id="599" name="Google Shape;599;p63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/>
              <a:t>Guo, Chuan &amp; Rana, Mayank &amp; Cisse, Moustapha &amp; Maaten, Laurens, “Countering Adversarial Images using Input Transformations,” in </a:t>
            </a:r>
            <a:r>
              <a:rPr i="1" lang="en" sz="1200"/>
              <a:t>ICLR, </a:t>
            </a:r>
            <a:r>
              <a:rPr lang="en" sz="1200"/>
              <a:t>2018</a:t>
            </a:r>
            <a:endParaRPr/>
          </a:p>
        </p:txBody>
      </p:sp>
      <p:sp>
        <p:nvSpPr>
          <p:cNvPr id="600" name="Google Shape;600;p6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1" name="Google Shape;601;p63"/>
          <p:cNvPicPr preferRelativeResize="0"/>
          <p:nvPr/>
        </p:nvPicPr>
        <p:blipFill rotWithShape="1">
          <a:blip r:embed="rId3">
            <a:alphaModFix/>
          </a:blip>
          <a:srcRect b="46152" l="0" r="0" t="0"/>
          <a:stretch/>
        </p:blipFill>
        <p:spPr>
          <a:xfrm>
            <a:off x="0" y="1511128"/>
            <a:ext cx="9143999" cy="164467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3"/>
          <p:cNvSpPr txBox="1"/>
          <p:nvPr/>
        </p:nvSpPr>
        <p:spPr>
          <a:xfrm>
            <a:off x="0" y="310662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Точность классификации для разных моделей и ансамблирования защит. Атаки проводились на ResNet-50 и тестировались на 4 классификаторах</a:t>
            </a:r>
            <a:endParaRPr/>
          </a:p>
        </p:txBody>
      </p:sp>
      <p:pic>
        <p:nvPicPr>
          <p:cNvPr id="603" name="Google Shape;603;p63"/>
          <p:cNvPicPr preferRelativeResize="0"/>
          <p:nvPr/>
        </p:nvPicPr>
        <p:blipFill rotWithShape="1">
          <a:blip r:embed="rId4">
            <a:alphaModFix/>
          </a:blip>
          <a:srcRect b="36196" l="0" r="0" t="0"/>
          <a:stretch/>
        </p:blipFill>
        <p:spPr>
          <a:xfrm>
            <a:off x="0" y="3760679"/>
            <a:ext cx="9143999" cy="1901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3"/>
          <p:cNvSpPr txBox="1"/>
          <p:nvPr/>
        </p:nvSpPr>
        <p:spPr>
          <a:xfrm>
            <a:off x="0" y="559652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Сравнение с аналогом. Атаковался классификатор ResNet-50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Карты внимания при состязательных атаках</a:t>
            </a:r>
            <a:endParaRPr sz="2400">
              <a:solidFill>
                <a:srgbClr val="3677AC"/>
              </a:solidFill>
            </a:endParaRPr>
          </a:p>
        </p:txBody>
      </p:sp>
      <p:sp>
        <p:nvSpPr>
          <p:cNvPr id="610" name="Google Shape;610;p64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11" name="Google Shape;6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75" y="1436607"/>
            <a:ext cx="8707043" cy="464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Предложенный метод</a:t>
            </a:r>
            <a:endParaRPr/>
          </a:p>
        </p:txBody>
      </p:sp>
      <p:sp>
        <p:nvSpPr>
          <p:cNvPr id="617" name="Google Shape;617;p65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18" name="Google Shape;6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50" y="1373432"/>
            <a:ext cx="8584702" cy="4649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Обучение (1)</a:t>
            </a:r>
            <a:endParaRPr/>
          </a:p>
        </p:txBody>
      </p:sp>
      <p:sp>
        <p:nvSpPr>
          <p:cNvPr id="624" name="Google Shape;624;p66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25" name="Google Shape;6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487" y="1427575"/>
            <a:ext cx="6187024" cy="8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6"/>
          <p:cNvSpPr/>
          <p:nvPr/>
        </p:nvSpPr>
        <p:spPr>
          <a:xfrm>
            <a:off x="3099800" y="1591775"/>
            <a:ext cx="791100" cy="63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66"/>
          <p:cNvSpPr txBox="1"/>
          <p:nvPr/>
        </p:nvSpPr>
        <p:spPr>
          <a:xfrm>
            <a:off x="395525" y="2719750"/>
            <a:ext cx="8259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Обычная кросс-энтропия, использующаяся </a:t>
            </a:r>
            <a:br>
              <a:rPr lang="en" sz="2400"/>
            </a:br>
            <a:r>
              <a:rPr lang="en" sz="2400"/>
              <a:t>в стандартном adversarial training</a:t>
            </a:r>
            <a:endParaRPr sz="2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Обучение (2)</a:t>
            </a:r>
            <a:endParaRPr/>
          </a:p>
        </p:txBody>
      </p:sp>
      <p:sp>
        <p:nvSpPr>
          <p:cNvPr id="633" name="Google Shape;633;p67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34" name="Google Shape;63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487" y="1427575"/>
            <a:ext cx="6187024" cy="8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7"/>
          <p:cNvSpPr/>
          <p:nvPr/>
        </p:nvSpPr>
        <p:spPr>
          <a:xfrm>
            <a:off x="4345075" y="1573725"/>
            <a:ext cx="1576200" cy="63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6" name="Google Shape;63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82175"/>
            <a:ext cx="8839196" cy="87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38" y="4299275"/>
            <a:ext cx="7806911" cy="8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7"/>
          <p:cNvSpPr txBox="1"/>
          <p:nvPr/>
        </p:nvSpPr>
        <p:spPr>
          <a:xfrm>
            <a:off x="4852475" y="52711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учитель</a:t>
            </a:r>
            <a:endParaRPr/>
          </a:p>
        </p:txBody>
      </p:sp>
      <p:sp>
        <p:nvSpPr>
          <p:cNvPr id="639" name="Google Shape;639;p67"/>
          <p:cNvSpPr txBox="1"/>
          <p:nvPr/>
        </p:nvSpPr>
        <p:spPr>
          <a:xfrm>
            <a:off x="6956350" y="52711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студент</a:t>
            </a:r>
            <a:endParaRPr/>
          </a:p>
        </p:txBody>
      </p:sp>
      <p:cxnSp>
        <p:nvCxnSpPr>
          <p:cNvPr id="640" name="Google Shape;640;p67"/>
          <p:cNvCxnSpPr/>
          <p:nvPr/>
        </p:nvCxnSpPr>
        <p:spPr>
          <a:xfrm>
            <a:off x="5640431" y="494055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1" name="Google Shape;641;p67"/>
          <p:cNvCxnSpPr/>
          <p:nvPr/>
        </p:nvCxnSpPr>
        <p:spPr>
          <a:xfrm>
            <a:off x="7744306" y="494055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2" name="Google Shape;642;p67"/>
          <p:cNvSpPr txBox="1"/>
          <p:nvPr/>
        </p:nvSpPr>
        <p:spPr>
          <a:xfrm>
            <a:off x="6168400" y="495990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признаки</a:t>
            </a:r>
            <a:endParaRPr/>
          </a:p>
        </p:txBody>
      </p:sp>
      <p:sp>
        <p:nvSpPr>
          <p:cNvPr id="643" name="Google Shape;643;p67"/>
          <p:cNvSpPr txBox="1"/>
          <p:nvPr/>
        </p:nvSpPr>
        <p:spPr>
          <a:xfrm>
            <a:off x="3588525" y="495990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карта внимания</a:t>
            </a:r>
            <a:endParaRPr/>
          </a:p>
        </p:txBody>
      </p:sp>
      <p:cxnSp>
        <p:nvCxnSpPr>
          <p:cNvPr id="644" name="Google Shape;644;p67"/>
          <p:cNvCxnSpPr/>
          <p:nvPr/>
        </p:nvCxnSpPr>
        <p:spPr>
          <a:xfrm>
            <a:off x="4376625" y="4832100"/>
            <a:ext cx="0" cy="24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5" name="Google Shape;645;p67"/>
          <p:cNvCxnSpPr/>
          <p:nvPr/>
        </p:nvCxnSpPr>
        <p:spPr>
          <a:xfrm>
            <a:off x="6956500" y="4832100"/>
            <a:ext cx="0" cy="24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6" name="Google Shape;646;p67"/>
          <p:cNvSpPr txBox="1"/>
          <p:nvPr/>
        </p:nvSpPr>
        <p:spPr>
          <a:xfrm>
            <a:off x="2687600" y="23752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чистое</a:t>
            </a:r>
            <a:endParaRPr/>
          </a:p>
        </p:txBody>
      </p:sp>
      <p:cxnSp>
        <p:nvCxnSpPr>
          <p:cNvPr id="647" name="Google Shape;647;p67"/>
          <p:cNvCxnSpPr/>
          <p:nvPr/>
        </p:nvCxnSpPr>
        <p:spPr>
          <a:xfrm>
            <a:off x="3475556" y="269860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8" name="Google Shape;648;p67"/>
          <p:cNvSpPr txBox="1"/>
          <p:nvPr/>
        </p:nvSpPr>
        <p:spPr>
          <a:xfrm>
            <a:off x="6052900" y="23752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чистое</a:t>
            </a:r>
            <a:endParaRPr/>
          </a:p>
        </p:txBody>
      </p:sp>
      <p:cxnSp>
        <p:nvCxnSpPr>
          <p:cNvPr id="649" name="Google Shape;649;p67"/>
          <p:cNvCxnSpPr/>
          <p:nvPr/>
        </p:nvCxnSpPr>
        <p:spPr>
          <a:xfrm>
            <a:off x="6840856" y="269860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0" name="Google Shape;650;p67"/>
          <p:cNvSpPr txBox="1"/>
          <p:nvPr/>
        </p:nvSpPr>
        <p:spPr>
          <a:xfrm>
            <a:off x="3307325" y="3717975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атакованное</a:t>
            </a:r>
            <a:endParaRPr/>
          </a:p>
        </p:txBody>
      </p:sp>
      <p:sp>
        <p:nvSpPr>
          <p:cNvPr id="651" name="Google Shape;651;p67"/>
          <p:cNvSpPr txBox="1"/>
          <p:nvPr/>
        </p:nvSpPr>
        <p:spPr>
          <a:xfrm>
            <a:off x="7096000" y="36840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атакованное</a:t>
            </a:r>
            <a:endParaRPr/>
          </a:p>
        </p:txBody>
      </p:sp>
      <p:cxnSp>
        <p:nvCxnSpPr>
          <p:cNvPr id="652" name="Google Shape;652;p67"/>
          <p:cNvCxnSpPr/>
          <p:nvPr/>
        </p:nvCxnSpPr>
        <p:spPr>
          <a:xfrm>
            <a:off x="4095425" y="3530313"/>
            <a:ext cx="0" cy="24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3" name="Google Shape;653;p67"/>
          <p:cNvCxnSpPr/>
          <p:nvPr/>
        </p:nvCxnSpPr>
        <p:spPr>
          <a:xfrm>
            <a:off x="7884100" y="3475275"/>
            <a:ext cx="0" cy="24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Обучение (3)</a:t>
            </a:r>
            <a:endParaRPr/>
          </a:p>
        </p:txBody>
      </p:sp>
      <p:sp>
        <p:nvSpPr>
          <p:cNvPr id="659" name="Google Shape;659;p68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60" name="Google Shape;66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487" y="1427575"/>
            <a:ext cx="6187024" cy="8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8"/>
          <p:cNvSpPr/>
          <p:nvPr/>
        </p:nvSpPr>
        <p:spPr>
          <a:xfrm>
            <a:off x="6326275" y="1573725"/>
            <a:ext cx="1386600" cy="63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2" name="Google Shape;66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23750"/>
            <a:ext cx="8839200" cy="70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66306"/>
            <a:ext cx="8839200" cy="147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5377413"/>
            <a:ext cx="8839200" cy="592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" name="Google Shape;665;p68"/>
          <p:cNvCxnSpPr/>
          <p:nvPr/>
        </p:nvCxnSpPr>
        <p:spPr>
          <a:xfrm>
            <a:off x="3702475" y="2647550"/>
            <a:ext cx="300" cy="16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68"/>
          <p:cNvCxnSpPr/>
          <p:nvPr/>
        </p:nvCxnSpPr>
        <p:spPr>
          <a:xfrm>
            <a:off x="4648481" y="466530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p68"/>
          <p:cNvCxnSpPr/>
          <p:nvPr/>
        </p:nvCxnSpPr>
        <p:spPr>
          <a:xfrm>
            <a:off x="1034150" y="4699000"/>
            <a:ext cx="3438300" cy="40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8" name="Google Shape;668;p68"/>
          <p:cNvSpPr txBox="1"/>
          <p:nvPr/>
        </p:nvSpPr>
        <p:spPr>
          <a:xfrm>
            <a:off x="3419825" y="5027925"/>
            <a:ext cx="24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косинусное расстояние</a:t>
            </a:r>
            <a:endParaRPr/>
          </a:p>
        </p:txBody>
      </p:sp>
      <p:sp>
        <p:nvSpPr>
          <p:cNvPr id="669" name="Google Shape;669;p68"/>
          <p:cNvSpPr txBox="1"/>
          <p:nvPr/>
        </p:nvSpPr>
        <p:spPr>
          <a:xfrm>
            <a:off x="2103625" y="2108150"/>
            <a:ext cx="319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атакованное изображение класса s с целевым классом </a:t>
            </a:r>
            <a:r>
              <a:rPr lang="en">
                <a:solidFill>
                  <a:schemeClr val="dk1"/>
                </a:solidFill>
              </a:rPr>
              <a:t>y</a:t>
            </a:r>
            <a:r>
              <a:rPr baseline="-25000" lang="en">
                <a:solidFill>
                  <a:schemeClr val="dk1"/>
                </a:solidFill>
              </a:rPr>
              <a:t>mc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0" name="Google Shape;670;p68"/>
          <p:cNvSpPr txBox="1"/>
          <p:nvPr/>
        </p:nvSpPr>
        <p:spPr>
          <a:xfrm>
            <a:off x="3291400" y="3756350"/>
            <a:ext cx="319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чистое изображение класса 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71" name="Google Shape;671;p68"/>
          <p:cNvCxnSpPr/>
          <p:nvPr/>
        </p:nvCxnSpPr>
        <p:spPr>
          <a:xfrm>
            <a:off x="4890106" y="3317450"/>
            <a:ext cx="300" cy="43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2" name="Google Shape;672;p68"/>
          <p:cNvSpPr txBox="1"/>
          <p:nvPr/>
        </p:nvSpPr>
        <p:spPr>
          <a:xfrm>
            <a:off x="4890400" y="3340438"/>
            <a:ext cx="319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атакованное изображение класса </a:t>
            </a:r>
            <a:r>
              <a:rPr lang="en">
                <a:solidFill>
                  <a:schemeClr val="dk1"/>
                </a:solidFill>
              </a:rPr>
              <a:t>y</a:t>
            </a:r>
            <a:r>
              <a:rPr baseline="-25000" lang="en">
                <a:solidFill>
                  <a:schemeClr val="dk1"/>
                </a:solidFill>
              </a:rPr>
              <a:t>mc</a:t>
            </a:r>
            <a:r>
              <a:rPr lang="en"/>
              <a:t> с целевым классом </a:t>
            </a:r>
            <a:r>
              <a:rPr lang="en">
                <a:solidFill>
                  <a:schemeClr val="dk1"/>
                </a:solidFill>
              </a:rPr>
              <a:t>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73" name="Google Shape;673;p68"/>
          <p:cNvCxnSpPr/>
          <p:nvPr/>
        </p:nvCxnSpPr>
        <p:spPr>
          <a:xfrm>
            <a:off x="5567975" y="3271750"/>
            <a:ext cx="300" cy="16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Распределение признаков после защиты</a:t>
            </a:r>
            <a:endParaRPr/>
          </a:p>
        </p:txBody>
      </p:sp>
      <p:sp>
        <p:nvSpPr>
          <p:cNvPr id="679" name="Google Shape;679;p69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80" name="Google Shape;6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3382"/>
            <a:ext cx="8839200" cy="417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77AC"/>
                </a:solidFill>
              </a:rPr>
              <a:t>Пример сохранения Grad-CAM</a:t>
            </a:r>
            <a:endParaRPr/>
          </a:p>
        </p:txBody>
      </p:sp>
      <p:sp>
        <p:nvSpPr>
          <p:cNvPr id="686" name="Google Shape;686;p70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  <p:pic>
        <p:nvPicPr>
          <p:cNvPr id="687" name="Google Shape;6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0" y="1419995"/>
            <a:ext cx="8839200" cy="448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Guided Attention Distillation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Результаты</a:t>
            </a:r>
            <a:endParaRPr sz="2400"/>
          </a:p>
        </p:txBody>
      </p:sp>
      <p:pic>
        <p:nvPicPr>
          <p:cNvPr id="693" name="Google Shape;69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7332"/>
            <a:ext cx="8674553" cy="464956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1"/>
          <p:cNvSpPr txBox="1"/>
          <p:nvPr>
            <p:ph idx="2" type="body"/>
          </p:nvPr>
        </p:nvSpPr>
        <p:spPr>
          <a:xfrm>
            <a:off x="4212853" y="6109224"/>
            <a:ext cx="4319700" cy="8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et al., “AGKD-BML: Defense by Attention Guided Knowledge Distillation and Bi-directional Metric Learning,” ICCV, 2021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Face Swap</a:t>
            </a:r>
            <a:endParaRPr sz="2400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" y="1381460"/>
            <a:ext cx="8839200" cy="3324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249975" y="6302050"/>
            <a:ext cx="600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">
                <a:solidFill>
                  <a:schemeClr val="dk1"/>
                </a:solidFill>
              </a:rPr>
              <a:t>Nirkin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al.,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On Face Segmentation, Face Swapping, </a:t>
            </a:r>
            <a:br>
              <a:rPr lang="en"/>
            </a:br>
            <a:r>
              <a:rPr lang="en"/>
              <a:t>and Face Perception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,” in </a:t>
            </a:r>
            <a:r>
              <a:rPr lang="en">
                <a:solidFill>
                  <a:schemeClr val="dk1"/>
                </a:solidFill>
              </a:rPr>
              <a:t>IEEE FG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/>
              <a:t>2017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2"/>
          <p:cNvSpPr txBox="1"/>
          <p:nvPr>
            <p:ph type="title"/>
          </p:nvPr>
        </p:nvSpPr>
        <p:spPr>
          <a:xfrm>
            <a:off x="395536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Certified Robustness</a:t>
            </a:r>
            <a:endParaRPr/>
          </a:p>
        </p:txBody>
      </p:sp>
      <p:sp>
        <p:nvSpPr>
          <p:cNvPr id="701" name="Google Shape;701;p72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000"/>
              <a:t>Нейросети уязвимы для целенаправленных искажений входных данных, поэтому появляется необходимость гарантировать результат их работы в некоторой окрестности</a:t>
            </a:r>
            <a:endParaRPr sz="2000"/>
          </a:p>
        </p:txBody>
      </p:sp>
      <p:sp>
        <p:nvSpPr>
          <p:cNvPr id="702" name="Google Shape;702;p72"/>
          <p:cNvSpPr txBox="1"/>
          <p:nvPr>
            <p:ph idx="12" type="sldNum"/>
          </p:nvPr>
        </p:nvSpPr>
        <p:spPr>
          <a:xfrm>
            <a:off x="8555398" y="6486445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3" name="Google Shape;703;p72"/>
          <p:cNvSpPr txBox="1"/>
          <p:nvPr/>
        </p:nvSpPr>
        <p:spPr>
          <a:xfrm>
            <a:off x="3923925" y="6093375"/>
            <a:ext cx="485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T.-W. Weng et al.,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“Evaluating the Robustness of Neural Networks: An Extreme Value Theory Approach,” in ICLR, 2018</a:t>
            </a:r>
            <a:endParaRPr/>
          </a:p>
        </p:txBody>
      </p:sp>
      <p:pic>
        <p:nvPicPr>
          <p:cNvPr id="704" name="Google Shape;70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3795" y="2791451"/>
            <a:ext cx="5908378" cy="33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Задача сертификации классификаторов</a:t>
            </a:r>
            <a:endParaRPr sz="2400"/>
          </a:p>
        </p:txBody>
      </p:sp>
      <p:sp>
        <p:nvSpPr>
          <p:cNvPr id="710" name="Google Shape;710;p7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1" name="Google Shape;71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0655"/>
            <a:ext cx="9143999" cy="42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5" y="5557349"/>
            <a:ext cx="7433088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3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Randomized Smoothing</a:t>
            </a:r>
            <a:endParaRPr sz="2400"/>
          </a:p>
        </p:txBody>
      </p:sp>
      <p:sp>
        <p:nvSpPr>
          <p:cNvPr id="719" name="Google Shape;719;p7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0" name="Google Shape;720;p74"/>
          <p:cNvSpPr txBox="1"/>
          <p:nvPr/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Хотим гарантировать, что модель в каком-то радиусе изображения не взламывается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Есть методы, позволяющие точно оценить этот радиус, но они медленные (O(2^размер весов модели))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На помощь приходит Randomized Smoothing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721" name="Google Shape;72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50" y="3854675"/>
            <a:ext cx="4212850" cy="210924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74"/>
          <p:cNvSpPr txBox="1"/>
          <p:nvPr/>
        </p:nvSpPr>
        <p:spPr>
          <a:xfrm>
            <a:off x="4686100" y="4311875"/>
            <a:ext cx="3961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Шум должен быть сильнее атаки, чтобы ее нивелировать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723" name="Google Shape;723;p74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Пайплайн (1)</a:t>
            </a:r>
            <a:endParaRPr sz="2400"/>
          </a:p>
        </p:txBody>
      </p:sp>
      <p:sp>
        <p:nvSpPr>
          <p:cNvPr id="729" name="Google Shape;729;p7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0" name="Google Shape;7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2132"/>
            <a:ext cx="8839203" cy="265536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5"/>
          <p:cNvSpPr/>
          <p:nvPr/>
        </p:nvSpPr>
        <p:spPr>
          <a:xfrm>
            <a:off x="1054100" y="1554113"/>
            <a:ext cx="1562100" cy="1574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2" name="Google Shape;732;p75"/>
          <p:cNvCxnSpPr>
            <a:stCxn id="733" idx="1"/>
            <a:endCxn id="731" idx="2"/>
          </p:cNvCxnSpPr>
          <p:nvPr/>
        </p:nvCxnSpPr>
        <p:spPr>
          <a:xfrm flipH="1" rot="10800000">
            <a:off x="547925" y="3128838"/>
            <a:ext cx="1287300" cy="2083200"/>
          </a:xfrm>
          <a:prstGeom prst="curvedConnector4">
            <a:avLst>
              <a:gd fmla="val -18498" name="adj1"/>
              <a:gd fmla="val 67523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33" name="Google Shape;733;p75"/>
          <p:cNvSpPr txBox="1"/>
          <p:nvPr/>
        </p:nvSpPr>
        <p:spPr>
          <a:xfrm>
            <a:off x="547925" y="4481988"/>
            <a:ext cx="5891100" cy="14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Прогоняем через существующую диффузионку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734" name="Google Shape;734;p75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Пайплайн (2)</a:t>
            </a:r>
            <a:endParaRPr sz="2400"/>
          </a:p>
        </p:txBody>
      </p:sp>
      <p:sp>
        <p:nvSpPr>
          <p:cNvPr id="740" name="Google Shape;740;p7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1" name="Google Shape;7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2132"/>
            <a:ext cx="8839203" cy="265536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76"/>
          <p:cNvSpPr/>
          <p:nvPr/>
        </p:nvSpPr>
        <p:spPr>
          <a:xfrm>
            <a:off x="2603500" y="1757313"/>
            <a:ext cx="3771900" cy="2280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3" name="Google Shape;743;p76"/>
          <p:cNvCxnSpPr>
            <a:stCxn id="744" idx="0"/>
            <a:endCxn id="742" idx="2"/>
          </p:cNvCxnSpPr>
          <p:nvPr/>
        </p:nvCxnSpPr>
        <p:spPr>
          <a:xfrm rot="-5400000">
            <a:off x="4049225" y="4041888"/>
            <a:ext cx="444300" cy="435900"/>
          </a:xfrm>
          <a:prstGeom prst="curvedConnector3">
            <a:avLst>
              <a:gd fmla="val 500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44" name="Google Shape;744;p76"/>
          <p:cNvSpPr txBox="1"/>
          <p:nvPr/>
        </p:nvSpPr>
        <p:spPr>
          <a:xfrm>
            <a:off x="547925" y="4481988"/>
            <a:ext cx="7011000" cy="14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Семплируем некоторое количество раз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745" name="Google Shape;745;p76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Пайплайн (3)</a:t>
            </a:r>
            <a:endParaRPr sz="2400"/>
          </a:p>
        </p:txBody>
      </p:sp>
      <p:sp>
        <p:nvSpPr>
          <p:cNvPr id="751" name="Google Shape;751;p7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2" name="Google Shape;75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0295"/>
            <a:ext cx="8839203" cy="2655361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7"/>
          <p:cNvSpPr/>
          <p:nvPr/>
        </p:nvSpPr>
        <p:spPr>
          <a:xfrm>
            <a:off x="6324600" y="1476075"/>
            <a:ext cx="1435200" cy="1143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77"/>
          <p:cNvSpPr txBox="1"/>
          <p:nvPr/>
        </p:nvSpPr>
        <p:spPr>
          <a:xfrm>
            <a:off x="547925" y="4480150"/>
            <a:ext cx="66021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Выбираем победителя голосования</a:t>
            </a:r>
            <a:endParaRPr sz="2800">
              <a:solidFill>
                <a:srgbClr val="FF0000"/>
              </a:solidFill>
            </a:endParaRPr>
          </a:p>
        </p:txBody>
      </p:sp>
      <p:cxnSp>
        <p:nvCxnSpPr>
          <p:cNvPr id="755" name="Google Shape;755;p77"/>
          <p:cNvCxnSpPr>
            <a:stCxn id="754" idx="2"/>
            <a:endCxn id="753" idx="2"/>
          </p:cNvCxnSpPr>
          <p:nvPr/>
        </p:nvCxnSpPr>
        <p:spPr>
          <a:xfrm rot="-5400000">
            <a:off x="4150175" y="2317750"/>
            <a:ext cx="2590800" cy="3193200"/>
          </a:xfrm>
          <a:prstGeom prst="curvedConnector5">
            <a:avLst>
              <a:gd fmla="val -9191" name="adj1"/>
              <a:gd fmla="val 110835" name="adj2"/>
              <a:gd fmla="val 64078" name="adj3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56" name="Google Shape;756;p77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">
                <a:solidFill>
                  <a:srgbClr val="3677AC"/>
                </a:solidFill>
              </a:rPr>
              <a:t>DensePure</a:t>
            </a:r>
            <a:br>
              <a:rPr lang="en">
                <a:solidFill>
                  <a:srgbClr val="3677AC"/>
                </a:solidFill>
              </a:rPr>
            </a:br>
            <a:r>
              <a:rPr lang="en" sz="2400"/>
              <a:t>Результаты</a:t>
            </a:r>
            <a:endParaRPr sz="2400"/>
          </a:p>
        </p:txBody>
      </p:sp>
      <p:sp>
        <p:nvSpPr>
          <p:cNvPr id="762" name="Google Shape;762;p7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3" name="Google Shape;76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257"/>
            <a:ext cx="8839200" cy="244690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8"/>
          <p:cNvSpPr/>
          <p:nvPr/>
        </p:nvSpPr>
        <p:spPr>
          <a:xfrm>
            <a:off x="2991400" y="3130725"/>
            <a:ext cx="5982900" cy="47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78"/>
          <p:cNvSpPr txBox="1"/>
          <p:nvPr/>
        </p:nvSpPr>
        <p:spPr>
          <a:xfrm>
            <a:off x="5067250" y="2723325"/>
            <a:ext cx="18312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атаки</a:t>
            </a:r>
            <a:endParaRPr/>
          </a:p>
        </p:txBody>
      </p:sp>
      <p:sp>
        <p:nvSpPr>
          <p:cNvPr id="766" name="Google Shape;766;p78"/>
          <p:cNvSpPr txBox="1"/>
          <p:nvPr/>
        </p:nvSpPr>
        <p:spPr>
          <a:xfrm>
            <a:off x="257850" y="5442825"/>
            <a:ext cx="18312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защиты</a:t>
            </a:r>
            <a:endParaRPr/>
          </a:p>
        </p:txBody>
      </p:sp>
      <p:sp>
        <p:nvSpPr>
          <p:cNvPr id="767" name="Google Shape;767;p78"/>
          <p:cNvSpPr/>
          <p:nvPr/>
        </p:nvSpPr>
        <p:spPr>
          <a:xfrm>
            <a:off x="152400" y="3601125"/>
            <a:ext cx="2042100" cy="184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78"/>
          <p:cNvSpPr txBox="1"/>
          <p:nvPr/>
        </p:nvSpPr>
        <p:spPr>
          <a:xfrm>
            <a:off x="395525" y="1412775"/>
            <a:ext cx="87486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/>
              <a:t>Опережает аналоги по точности определения класса атакованных изображений, хотя на CIFAR при больших certified радиусах уступает методу boosting</a:t>
            </a:r>
            <a:endParaRPr sz="1800"/>
          </a:p>
        </p:txBody>
      </p:sp>
      <p:sp>
        <p:nvSpPr>
          <p:cNvPr id="769" name="Google Shape;769;p78"/>
          <p:cNvSpPr txBox="1"/>
          <p:nvPr/>
        </p:nvSpPr>
        <p:spPr>
          <a:xfrm>
            <a:off x="4008500" y="6139300"/>
            <a:ext cx="452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Xiao et al., “DENSEPURE: understanding diffusion models towards adversarial robustness,” in </a:t>
            </a:r>
            <a:r>
              <a:rPr i="1" lang="en"/>
              <a:t>ICLR</a:t>
            </a:r>
            <a:r>
              <a:rPr lang="en"/>
              <a:t>, 2023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Медианное сглаживание для доказуемой </a:t>
            </a:r>
            <a:br>
              <a:rPr lang="en" sz="2200"/>
            </a:br>
            <a:r>
              <a:rPr lang="en" sz="2200"/>
              <a:t>безэталонной оценки качества изображений и видео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000"/>
              <a:t>Идея метода</a:t>
            </a:r>
            <a:endParaRPr sz="2000"/>
          </a:p>
        </p:txBody>
      </p:sp>
      <p:sp>
        <p:nvSpPr>
          <p:cNvPr id="775" name="Google Shape;775;p7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6" name="Google Shape;776;p79"/>
          <p:cNvPicPr preferRelativeResize="0"/>
          <p:nvPr/>
        </p:nvPicPr>
        <p:blipFill rotWithShape="1">
          <a:blip r:embed="rId3">
            <a:alphaModFix/>
          </a:blip>
          <a:srcRect b="50913" l="0" r="0" t="0"/>
          <a:stretch/>
        </p:blipFill>
        <p:spPr>
          <a:xfrm>
            <a:off x="395525" y="2492725"/>
            <a:ext cx="8391900" cy="168959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9"/>
          <p:cNvSpPr txBox="1"/>
          <p:nvPr/>
        </p:nvSpPr>
        <p:spPr>
          <a:xfrm>
            <a:off x="395525" y="4252175"/>
            <a:ext cx="8391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Общая схема предложенного DMS-IQA метода защиты для моделей оценки качества изображений</a:t>
            </a:r>
            <a:endParaRPr sz="1800"/>
          </a:p>
        </p:txBody>
      </p:sp>
      <p:pic>
        <p:nvPicPr>
          <p:cNvPr id="778" name="Google Shape;77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Сглаживание в задаче регрессии</a:t>
            </a:r>
            <a:endParaRPr sz="2600"/>
          </a:p>
        </p:txBody>
      </p:sp>
      <p:sp>
        <p:nvSpPr>
          <p:cNvPr id="784" name="Google Shape;784;p80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Медианное сглаживание – это процесс, который преобразует регрессионную модель в доказуемо устойчивую модель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к любому аддитивному возмущению некоторой нормы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Если                       – регрессионная модель, то ее медианное сглаживание определяется как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такой модели и некоторого радиуса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можно вычислить границы изменения </a:t>
            </a:r>
            <a:br>
              <a:rPr lang="en" sz="2200"/>
            </a:br>
            <a:r>
              <a:rPr lang="en" sz="2200"/>
              <a:t>модели для любого возмущения из этого </a:t>
            </a:r>
            <a:br>
              <a:rPr lang="en" sz="2200"/>
            </a:br>
            <a:r>
              <a:rPr lang="en" sz="2200"/>
              <a:t>радиуса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785" name="Google Shape;785;p8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6" name="Google Shape;78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950" y="3063099"/>
            <a:ext cx="1617900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587" y="3703100"/>
            <a:ext cx="4820826" cy="5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3624" y="4347163"/>
            <a:ext cx="2355350" cy="205708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80"/>
          <p:cNvSpPr txBox="1"/>
          <p:nvPr/>
        </p:nvSpPr>
        <p:spPr>
          <a:xfrm>
            <a:off x="4363025" y="6321225"/>
            <a:ext cx="45294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P. Chiang et al. “Detection as regression: Certified object detection with median smoothing,” in </a:t>
            </a:r>
            <a:r>
              <a:rPr i="1" lang="en" sz="1200"/>
              <a:t>NeurIPS</a:t>
            </a:r>
            <a:r>
              <a:rPr lang="en" sz="1200"/>
              <a:t>, 2020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0" name="Google Shape;790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Постановка задачи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400"/>
              <a:t>Устойчивая модель оценки качества изображений</a:t>
            </a:r>
            <a:endParaRPr sz="2400"/>
          </a:p>
        </p:txBody>
      </p:sp>
      <p:sp>
        <p:nvSpPr>
          <p:cNvPr id="796" name="Google Shape;796;p81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Пусть                           – модель оценки качества изображений, </a:t>
            </a:r>
            <a:br>
              <a:rPr lang="en" sz="2200"/>
            </a:br>
            <a:r>
              <a:rPr lang="en" sz="2200"/>
              <a:t>            и             – предопределенные константы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b="1" lang="en" sz="2200"/>
              <a:t>Цель:</a:t>
            </a:r>
            <a:r>
              <a:rPr lang="en" sz="2200"/>
              <a:t> построить оператор                            , такой что 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где                   – некоторое изображение,        – аддитивное возмущение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Оператор G должен быть локально устойчивым и не сильно ухудшать качество защищенной модели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797" name="Google Shape;797;p8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8" name="Google Shape;79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712" y="2696125"/>
            <a:ext cx="6605723" cy="4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1675" y="1412775"/>
            <a:ext cx="1388825" cy="3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6700" y="1459350"/>
            <a:ext cx="456246" cy="3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525" y="1783763"/>
            <a:ext cx="813150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9563" y="1783775"/>
            <a:ext cx="829250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73496" y="2185400"/>
            <a:ext cx="2054104" cy="3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5001" y="3331075"/>
            <a:ext cx="1269650" cy="4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25625" y="3429009"/>
            <a:ext cx="456250" cy="30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Face Swapping</a:t>
            </a:r>
            <a:endParaRPr sz="2400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" y="1683460"/>
            <a:ext cx="8839199" cy="42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Постановка задачи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400"/>
              <a:t>𝜏-closeness</a:t>
            </a:r>
            <a:endParaRPr sz="2400"/>
          </a:p>
        </p:txBody>
      </p:sp>
      <p:sp>
        <p:nvSpPr>
          <p:cNvPr id="812" name="Google Shape;812;p8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3" name="Google Shape;813;p82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Для того чтобы измерять ухудшение качества защищенной модели вводится метрика 𝜏-closeness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Пусть                                   – набор изображений,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                                 – соответствующие субъективные оценки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Введем два множества 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Тогда оператор G удовлетворяет условию 𝜏-closeness, если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где                 – коэффициент корреляции Спирмена/Пирсона,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     – некоторая предопределенная константа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 </a:t>
            </a:r>
            <a:endParaRPr sz="2200"/>
          </a:p>
        </p:txBody>
      </p:sp>
      <p:pic>
        <p:nvPicPr>
          <p:cNvPr id="814" name="Google Shape;814;p82"/>
          <p:cNvPicPr preferRelativeResize="0"/>
          <p:nvPr/>
        </p:nvPicPr>
        <p:blipFill rotWithShape="1">
          <a:blip r:embed="rId3">
            <a:alphaModFix/>
          </a:blip>
          <a:srcRect b="0" l="0" r="90243" t="0"/>
          <a:stretch/>
        </p:blipFill>
        <p:spPr>
          <a:xfrm>
            <a:off x="1315725" y="2171775"/>
            <a:ext cx="310050" cy="4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5775" y="2282664"/>
            <a:ext cx="310050" cy="2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8975" y="2195063"/>
            <a:ext cx="1863075" cy="3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00" y="2646350"/>
            <a:ext cx="310050" cy="2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450" y="2687839"/>
            <a:ext cx="310050" cy="2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1070" y="2600263"/>
            <a:ext cx="1830895" cy="3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95899" y="3414275"/>
            <a:ext cx="393050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513" y="3467677"/>
            <a:ext cx="310050" cy="2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93672" y="3380076"/>
            <a:ext cx="3127503" cy="3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5900" y="3870929"/>
            <a:ext cx="393050" cy="30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513" y="3918752"/>
            <a:ext cx="310050" cy="2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70143" y="3831150"/>
            <a:ext cx="4043083" cy="3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10709" y="4593025"/>
            <a:ext cx="3866527" cy="4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2488" y="5021499"/>
            <a:ext cx="1146037" cy="4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1191" y="5477375"/>
            <a:ext cx="283259" cy="2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Предложенный метод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100"/>
              <a:t>Медианное сглаживание для оценки качества изображений</a:t>
            </a:r>
            <a:endParaRPr sz="2100"/>
          </a:p>
        </p:txBody>
      </p:sp>
      <p:sp>
        <p:nvSpPr>
          <p:cNvPr id="835" name="Google Shape;835;p83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В качестве бейзлайна для G был выбран оператор медианного сглаживания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базовой модели                              оценки качества изображений ее медианное сглаживание записывается как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где     – входное изображение,   – единичная матрица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Происходит семплирование шума с помощью модели Гаусса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                             , после чего ответ модели вычисляется как медиана по всем семплам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836" name="Google Shape;836;p8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7" name="Google Shape;83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250" y="2215175"/>
            <a:ext cx="2095250" cy="3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97" y="2899949"/>
            <a:ext cx="7249580" cy="4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350" y="3382425"/>
            <a:ext cx="243975" cy="2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3900" y="3382425"/>
            <a:ext cx="176200" cy="2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000" y="4496000"/>
            <a:ext cx="2216350" cy="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4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Предложенный метод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Гарантии</a:t>
            </a:r>
            <a:endParaRPr sz="2600"/>
          </a:p>
        </p:txBody>
      </p:sp>
      <p:sp>
        <p:nvSpPr>
          <p:cNvPr id="848" name="Google Shape;848;p84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любого аддитивного возмущения                   верно: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где                                           и          – кумулятивная функция распределения Гаусса                   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                   и                     определяются как перцентили сглаженной функции</a:t>
            </a:r>
            <a:endParaRPr sz="2200"/>
          </a:p>
        </p:txBody>
      </p:sp>
      <p:sp>
        <p:nvSpPr>
          <p:cNvPr id="849" name="Google Shape;849;p8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0" name="Google Shape;85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950" y="1933850"/>
            <a:ext cx="5774901" cy="4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725" y="1412775"/>
            <a:ext cx="1250250" cy="3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050" y="2700525"/>
            <a:ext cx="3197224" cy="3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8850" y="2676188"/>
            <a:ext cx="588600" cy="38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975" y="3429000"/>
            <a:ext cx="1322969" cy="3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8616" y="3394152"/>
            <a:ext cx="1426983" cy="3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975" y="4365025"/>
            <a:ext cx="7956799" cy="4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4975" y="4931925"/>
            <a:ext cx="7956799" cy="5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5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Предложенный метод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Обучение вспомогательной нейросети</a:t>
            </a:r>
            <a:endParaRPr sz="2600"/>
          </a:p>
        </p:txBody>
      </p:sp>
      <p:sp>
        <p:nvSpPr>
          <p:cNvPr id="864" name="Google Shape;864;p85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улучшения 𝜏-closeness предлагается обучить нейросеть для удаления добавленного шума перед вычислениями оценки качества с оптимизацией правильного ранжирования в каждом батче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865" name="Google Shape;865;p8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6" name="Google Shape;86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249" y="2886138"/>
            <a:ext cx="3862726" cy="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06" y="3214812"/>
            <a:ext cx="4339294" cy="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2" y="3495200"/>
            <a:ext cx="4405408" cy="7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5"/>
          <p:cNvPicPr preferRelativeResize="0"/>
          <p:nvPr/>
        </p:nvPicPr>
        <p:blipFill rotWithShape="1">
          <a:blip r:embed="rId6">
            <a:alphaModFix/>
          </a:blip>
          <a:srcRect b="0" l="0" r="0" t="51458"/>
          <a:stretch/>
        </p:blipFill>
        <p:spPr>
          <a:xfrm>
            <a:off x="356188" y="4208350"/>
            <a:ext cx="8575575" cy="17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5"/>
          <p:cNvSpPr txBox="1"/>
          <p:nvPr/>
        </p:nvSpPr>
        <p:spPr>
          <a:xfrm>
            <a:off x="2064875" y="5915675"/>
            <a:ext cx="51582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Схема обучения вспомогательной нейросети</a:t>
            </a:r>
            <a:endParaRPr sz="1600"/>
          </a:p>
        </p:txBody>
      </p:sp>
      <p:pic>
        <p:nvPicPr>
          <p:cNvPr id="871" name="Google Shape;871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86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Параметры экспериментов</a:t>
            </a:r>
            <a:endParaRPr sz="2600"/>
          </a:p>
        </p:txBody>
      </p:sp>
      <p:sp>
        <p:nvSpPr>
          <p:cNvPr id="877" name="Google Shape;877;p86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Наборы данных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Модели оценки качества изображений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878" name="Google Shape;878;p8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9" name="Google Shape;87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675" y="1794925"/>
            <a:ext cx="4921726" cy="16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7463" y="4297050"/>
            <a:ext cx="4669076" cy="17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7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Сценарии</a:t>
            </a:r>
            <a:endParaRPr sz="2600"/>
          </a:p>
        </p:txBody>
      </p:sp>
      <p:sp>
        <p:nvSpPr>
          <p:cNvPr id="887" name="Google Shape;887;p87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Было выбрано два пресета для рассмотрения эффективности защит в двух сценариях: слабый и сильный.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Слабая атака: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Сильная атака: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56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Во время защиты при генерации зашумленных версий изображения используется шум Гаусса с параметром    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Защищенная модель выдает границы изменения ответов модели при любом аддитивном возмущении,     норма которого не превосходит     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888" name="Google Shape;888;p8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9" name="Google Shape;88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83" y="2631275"/>
            <a:ext cx="2712017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3078" y="3034831"/>
            <a:ext cx="2712025" cy="30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1100" y="4195470"/>
            <a:ext cx="284450" cy="270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2700" y="5190525"/>
            <a:ext cx="284456" cy="3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2275" y="4877025"/>
            <a:ext cx="295747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8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Сравнение на неатакованных изображениях</a:t>
            </a:r>
            <a:endParaRPr sz="2600"/>
          </a:p>
        </p:txBody>
      </p:sp>
      <p:sp>
        <p:nvSpPr>
          <p:cNvPr id="900" name="Google Shape;900;p88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 </a:t>
            </a:r>
            <a:endParaRPr sz="2200"/>
          </a:p>
        </p:txBody>
      </p:sp>
      <p:sp>
        <p:nvSpPr>
          <p:cNvPr id="901" name="Google Shape;901;p8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2" name="Google Shape;90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25" y="1923985"/>
            <a:ext cx="8496900" cy="1809815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88"/>
          <p:cNvSpPr txBox="1"/>
          <p:nvPr/>
        </p:nvSpPr>
        <p:spPr>
          <a:xfrm>
            <a:off x="535600" y="3844675"/>
            <a:ext cx="83568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Сравнение предложенного DMS-IQA метода с двумя предыдущими – MS </a:t>
            </a:r>
            <a:br>
              <a:rPr lang="en" sz="1800"/>
            </a:br>
            <a:r>
              <a:rPr lang="en" sz="1800"/>
              <a:t>и DMS на трех наборах данных: KonIQ, CLIVE и SPAQ. Результаты усреднены по пяти моделям оценки качества изображений: KonCept, Hyper-IQA, CLIP-IQA+, DBCNN и Topiq. </a:t>
            </a:r>
            <a:br>
              <a:rPr lang="en" sz="1800"/>
            </a:br>
            <a:r>
              <a:rPr lang="en" sz="1800"/>
              <a:t>Слабая атака (w):                                 ,</a:t>
            </a:r>
            <a:br>
              <a:rPr lang="en" sz="1800"/>
            </a:br>
            <a:r>
              <a:rPr lang="en" sz="1800"/>
              <a:t>Сильная атака (s):                                .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4" name="Google Shape;90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413" y="5088625"/>
            <a:ext cx="1951324" cy="2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519" y="5364350"/>
            <a:ext cx="1937105" cy="2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9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Генерация атакованных изображений</a:t>
            </a:r>
            <a:endParaRPr sz="2600"/>
          </a:p>
        </p:txBody>
      </p:sp>
      <p:sp>
        <p:nvSpPr>
          <p:cNvPr id="912" name="Google Shape;912;p89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Генерация атакованных изображений заданной l2 нормы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генерации использовалась функция потерь: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Для каждого изображения совершалось 1000 шагов обратного распространения ошибки с использованием Adam оптимизатора (lr=0.0005) для двух параметров: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2200"/>
              <a:t>и                  .</a:t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913" name="Google Shape;913;p8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4" name="Google Shape;91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475" y="1829050"/>
            <a:ext cx="4302450" cy="7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000" y="1876799"/>
            <a:ext cx="2206925" cy="5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866" y="3076599"/>
            <a:ext cx="6724058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7325" y="3845875"/>
            <a:ext cx="4394625" cy="6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727" y="5402400"/>
            <a:ext cx="1235198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750" y="5804725"/>
            <a:ext cx="1235200" cy="28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90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Сравнение на атакованных изображениях</a:t>
            </a:r>
            <a:endParaRPr sz="2600"/>
          </a:p>
        </p:txBody>
      </p:sp>
      <p:sp>
        <p:nvSpPr>
          <p:cNvPr id="926" name="Google Shape;926;p90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927" name="Google Shape;927;p9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8" name="Google Shape;92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650" y="1412774"/>
            <a:ext cx="4210775" cy="43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75" y="2359603"/>
            <a:ext cx="3920175" cy="21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0"/>
          <p:cNvSpPr txBox="1"/>
          <p:nvPr/>
        </p:nvSpPr>
        <p:spPr>
          <a:xfrm>
            <a:off x="4878600" y="5736225"/>
            <a:ext cx="39123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Визуализация работы доказуемых моделей оценки качества изображений</a:t>
            </a:r>
            <a:endParaRPr sz="1500"/>
          </a:p>
        </p:txBody>
      </p:sp>
      <p:sp>
        <p:nvSpPr>
          <p:cNvPr id="931" name="Google Shape;931;p90"/>
          <p:cNvSpPr txBox="1"/>
          <p:nvPr/>
        </p:nvSpPr>
        <p:spPr>
          <a:xfrm>
            <a:off x="574113" y="4611000"/>
            <a:ext cx="3912300" cy="17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Сравнение предложенного DMS-IQA метода с MS, DMS и незащищенными моделями на атакованных изображениях для пяти моделей оценки качества изображений: KonCept, Hyper-IQA, CLIP-IQA+, DBCNN и Topiq. Результаты усреднены по изображениям и моделям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932" name="Google Shape;932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1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Оптимизация сглаженной модели</a:t>
            </a:r>
            <a:endParaRPr sz="2600"/>
          </a:p>
        </p:txBody>
      </p:sp>
      <p:sp>
        <p:nvSpPr>
          <p:cNvPr id="938" name="Google Shape;938;p91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939" name="Google Shape;939;p9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0" name="Google Shape;94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825" y="1862950"/>
            <a:ext cx="3364949" cy="17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1"/>
          <p:cNvSpPr txBox="1"/>
          <p:nvPr/>
        </p:nvSpPr>
        <p:spPr>
          <a:xfrm>
            <a:off x="1008425" y="3786450"/>
            <a:ext cx="7009500" cy="1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RMSE после оптимизации оригинальной </a:t>
            </a:r>
            <a:br>
              <a:rPr lang="en" sz="1800"/>
            </a:br>
            <a:r>
              <a:rPr lang="en" sz="1800"/>
              <a:t>и медианно-сглаженной версии модели оценки качества изображений DBCNN из зашумленных изображений. Результаты усреднены по 100 изображениям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2" name="Google Shape;94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GAN</a:t>
            </a:r>
            <a:endParaRPr sz="24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788" y="1382401"/>
            <a:ext cx="5604426" cy="3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274325" y="5106200"/>
            <a:ext cx="85953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Дискриминатор учится отличать настоящие изображения от фейковых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Генератор учится генерировать такие изображения, которые обманывают дискриминатор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2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Оптимизация сглаженной модели. Пример</a:t>
            </a:r>
            <a:endParaRPr sz="2600"/>
          </a:p>
        </p:txBody>
      </p:sp>
      <p:sp>
        <p:nvSpPr>
          <p:cNvPr id="948" name="Google Shape;948;p92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949" name="Google Shape;949;p9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0" name="Google Shape;95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83" y="3012475"/>
            <a:ext cx="8193981" cy="3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475" y="1412775"/>
            <a:ext cx="1607050" cy="15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93"/>
          <p:cNvSpPr txBox="1"/>
          <p:nvPr>
            <p:ph type="title"/>
          </p:nvPr>
        </p:nvSpPr>
        <p:spPr>
          <a:xfrm>
            <a:off x="395537" y="41932"/>
            <a:ext cx="762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Эксперименты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Обучение на нескольких наборах данных</a:t>
            </a:r>
            <a:endParaRPr sz="2600"/>
          </a:p>
        </p:txBody>
      </p:sp>
      <p:sp>
        <p:nvSpPr>
          <p:cNvPr id="958" name="Google Shape;958;p93"/>
          <p:cNvSpPr txBox="1"/>
          <p:nvPr>
            <p:ph idx="1" type="body"/>
          </p:nvPr>
        </p:nvSpPr>
        <p:spPr>
          <a:xfrm>
            <a:off x="395536" y="1412776"/>
            <a:ext cx="8496900" cy="4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/>
          </a:p>
        </p:txBody>
      </p:sp>
      <p:sp>
        <p:nvSpPr>
          <p:cNvPr id="959" name="Google Shape;959;p9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0" name="Google Shape;96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001" y="2154813"/>
            <a:ext cx="6635999" cy="19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93"/>
          <p:cNvSpPr txBox="1"/>
          <p:nvPr/>
        </p:nvSpPr>
        <p:spPr>
          <a:xfrm>
            <a:off x="582175" y="4263825"/>
            <a:ext cx="78360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Сравнение DMS-IQA методов с вспомогательной сетью, обученной </a:t>
            </a:r>
            <a:br>
              <a:rPr lang="en" sz="1800"/>
            </a:br>
            <a:r>
              <a:rPr lang="en" sz="1800"/>
              <a:t>на одном и нескольких наборах данных. Тестировалось на 500 изображениях из набора данных  KADID</a:t>
            </a:r>
            <a:endParaRPr sz="1800"/>
          </a:p>
        </p:txBody>
      </p:sp>
      <p:pic>
        <p:nvPicPr>
          <p:cNvPr id="962" name="Google Shape;96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449" y="192425"/>
            <a:ext cx="1339300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94"/>
          <p:cNvSpPr txBox="1"/>
          <p:nvPr>
            <p:ph idx="1" type="body"/>
          </p:nvPr>
        </p:nvSpPr>
        <p:spPr>
          <a:xfrm>
            <a:off x="395525" y="1340097"/>
            <a:ext cx="8496900" cy="436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274E13"/>
                </a:solidFill>
              </a:rPr>
              <a:t>Цель: измерить увеличение устойчивости метрик качества </a:t>
            </a:r>
            <a:br>
              <a:rPr b="1" lang="en" sz="1800">
                <a:solidFill>
                  <a:srgbClr val="274E13"/>
                </a:solidFill>
              </a:rPr>
            </a:br>
            <a:r>
              <a:rPr b="1" lang="en" sz="1800">
                <a:solidFill>
                  <a:srgbClr val="274E13"/>
                </a:solidFill>
              </a:rPr>
              <a:t>к состязательным атакам различными методами</a:t>
            </a:r>
            <a:endParaRPr b="1" sz="18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212121"/>
                </a:solidFill>
              </a:rPr>
              <a:t>Область применения бенчмарка:</a:t>
            </a:r>
            <a:endParaRPr b="1" sz="1800"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Позволит разработчикам повысить устойчивость собственных метрик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Более безопасный способ использования метрик в чувствительных областях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0000"/>
                </a:solidFill>
              </a:rPr>
              <a:t>Показатели бенчмарка: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9 метрик качества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14 методов атаки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29 защит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Адаптивная и неадаптивная постановки</a:t>
            </a:r>
            <a:endParaRPr sz="1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74E13"/>
              </a:solidFill>
            </a:endParaRPr>
          </a:p>
        </p:txBody>
      </p:sp>
      <p:sp>
        <p:nvSpPr>
          <p:cNvPr id="968" name="Google Shape;968;p9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9" name="Google Shape;969;p94"/>
          <p:cNvSpPr txBox="1"/>
          <p:nvPr>
            <p:ph type="title"/>
          </p:nvPr>
        </p:nvSpPr>
        <p:spPr>
          <a:xfrm>
            <a:off x="395525" y="55902"/>
            <a:ext cx="7622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Бенчмарк методов защит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Мотивация</a:t>
            </a:r>
            <a:endParaRPr>
              <a:solidFill>
                <a:srgbClr val="3677AC"/>
              </a:solidFill>
            </a:endParaRPr>
          </a:p>
        </p:txBody>
      </p:sp>
      <p:pic>
        <p:nvPicPr>
          <p:cNvPr id="970" name="Google Shape;97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5"/>
          <p:cNvSpPr txBox="1"/>
          <p:nvPr>
            <p:ph idx="1" type="body"/>
          </p:nvPr>
        </p:nvSpPr>
        <p:spPr>
          <a:xfrm>
            <a:off x="395536" y="1412776"/>
            <a:ext cx="8496900" cy="4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Мы тестировали </a:t>
            </a:r>
            <a:r>
              <a:rPr lang="en" sz="2000">
                <a:solidFill>
                  <a:schemeClr val="accent1"/>
                </a:solidFill>
              </a:rPr>
              <a:t>No-Reference</a:t>
            </a:r>
            <a:r>
              <a:rPr lang="en" sz="2000"/>
              <a:t> метрики качества изображений:</a:t>
            </a:r>
            <a:endParaRPr sz="20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MANIQA </a:t>
            </a:r>
            <a:r>
              <a:rPr lang="en" sz="1800"/>
              <a:t>– одна из самых устойчивых метрик, имеет хорошую корреляцию с субъективным качеством, использует трансформер 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META-IQA</a:t>
            </a:r>
            <a:r>
              <a:rPr lang="en" sz="1800"/>
              <a:t> – одна из самых устойчивых метрик, использует CNN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FPR </a:t>
            </a:r>
            <a:r>
              <a:rPr lang="en" sz="1800"/>
              <a:t>– модель с худшими показателями устойчивости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Linearity </a:t>
            </a:r>
            <a:r>
              <a:rPr lang="en" sz="1800"/>
              <a:t>– имеет хорошие корреляции, но уязвима к атакам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TOPIQ </a:t>
            </a:r>
            <a:r>
              <a:rPr lang="en" sz="1800"/>
              <a:t>– новая SOTA модель, использующая трансформеры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CLIP-IQA+ </a:t>
            </a:r>
            <a:r>
              <a:rPr lang="en" sz="1800"/>
              <a:t>– метрика, использующая языковую модель</a:t>
            </a:r>
            <a:endParaRPr sz="1800"/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SPAQ</a:t>
            </a:r>
            <a:endParaRPr sz="1800">
              <a:solidFill>
                <a:schemeClr val="accen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PAQ-2-PIQ</a:t>
            </a:r>
            <a:endParaRPr sz="1800">
              <a:solidFill>
                <a:schemeClr val="accen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" sz="1800">
                <a:solidFill>
                  <a:schemeClr val="accent1"/>
                </a:solidFill>
              </a:rPr>
              <a:t>Koncept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976" name="Google Shape;976;p95"/>
          <p:cNvSpPr txBox="1"/>
          <p:nvPr>
            <p:ph type="title"/>
          </p:nvPr>
        </p:nvSpPr>
        <p:spPr>
          <a:xfrm>
            <a:off x="395525" y="55902"/>
            <a:ext cx="76224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Атакуемые модели</a:t>
            </a:r>
            <a:endParaRPr sz="2600"/>
          </a:p>
        </p:txBody>
      </p:sp>
      <p:sp>
        <p:nvSpPr>
          <p:cNvPr id="977" name="Google Shape;977;p9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8" name="Google Shape;978;p95"/>
          <p:cNvSpPr/>
          <p:nvPr/>
        </p:nvSpPr>
        <p:spPr>
          <a:xfrm rot="10800000">
            <a:off x="2113950" y="4102667"/>
            <a:ext cx="183000" cy="1097100"/>
          </a:xfrm>
          <a:prstGeom prst="leftBrace">
            <a:avLst>
              <a:gd fmla="val 50365" name="adj1"/>
              <a:gd fmla="val 50000" name="adj2"/>
            </a:avLst>
          </a:prstGeom>
          <a:noFill/>
          <a:ln cap="flat" cmpd="sng" w="19050">
            <a:solidFill>
              <a:srgbClr val="EA85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95"/>
          <p:cNvSpPr txBox="1"/>
          <p:nvPr/>
        </p:nvSpPr>
        <p:spPr>
          <a:xfrm>
            <a:off x="2352500" y="4199767"/>
            <a:ext cx="557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Классические сверточные модели, часто используемые в научных статьях</a:t>
            </a:r>
            <a:endParaRPr sz="1600"/>
          </a:p>
        </p:txBody>
      </p:sp>
      <p:pic>
        <p:nvPicPr>
          <p:cNvPr id="980" name="Google Shape;98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6"/>
          <p:cNvSpPr txBox="1"/>
          <p:nvPr>
            <p:ph type="title"/>
          </p:nvPr>
        </p:nvSpPr>
        <p:spPr>
          <a:xfrm>
            <a:off x="395525" y="55903"/>
            <a:ext cx="7622400" cy="1082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Используемые атаки</a:t>
            </a:r>
            <a:endParaRPr/>
          </a:p>
        </p:txBody>
      </p:sp>
      <p:pic>
        <p:nvPicPr>
          <p:cNvPr id="986" name="Google Shape;98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25" y="1638873"/>
            <a:ext cx="8463951" cy="37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9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8" name="Google Shape;98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7"/>
          <p:cNvSpPr txBox="1"/>
          <p:nvPr>
            <p:ph type="title"/>
          </p:nvPr>
        </p:nvSpPr>
        <p:spPr>
          <a:xfrm>
            <a:off x="395525" y="55903"/>
            <a:ext cx="7622400" cy="1104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Подбор параметров для атаки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Схема</a:t>
            </a:r>
            <a:endParaRPr sz="2600"/>
          </a:p>
        </p:txBody>
      </p:sp>
      <p:pic>
        <p:nvPicPr>
          <p:cNvPr id="994" name="Google Shape;99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42" y="1954091"/>
            <a:ext cx="8756326" cy="303993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9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6" name="Google Shape;996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98"/>
          <p:cNvSpPr txBox="1"/>
          <p:nvPr>
            <p:ph type="title"/>
          </p:nvPr>
        </p:nvSpPr>
        <p:spPr>
          <a:xfrm>
            <a:off x="395525" y="55903"/>
            <a:ext cx="7622400" cy="1104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Используемые датасеты</a:t>
            </a:r>
            <a:endParaRPr/>
          </a:p>
        </p:txBody>
      </p:sp>
      <p:sp>
        <p:nvSpPr>
          <p:cNvPr id="1002" name="Google Shape;1002;p98"/>
          <p:cNvSpPr txBox="1"/>
          <p:nvPr>
            <p:ph idx="1" type="body"/>
          </p:nvPr>
        </p:nvSpPr>
        <p:spPr>
          <a:xfrm>
            <a:off x="251975" y="1412767"/>
            <a:ext cx="8640600" cy="468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KonIQA-10k ー набор фотографий с большим количеством типов натуральных искажений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KADID-10k ー большой набор данных с разнообразным контентом </a:t>
            </a:r>
            <a:br>
              <a:rPr lang="en" sz="1800"/>
            </a:br>
            <a:r>
              <a:rPr lang="en" sz="1800"/>
              <a:t>и искусственными искажениями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NIPS 2017 ー набор данных используемый для тестирования устойчивости классификаторов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AGIQA-3K ー набор сгенерированных с помощью AI изображений с субъективными оценками</a:t>
            </a:r>
            <a:endParaRPr sz="1800"/>
          </a:p>
        </p:txBody>
      </p:sp>
      <p:pic>
        <p:nvPicPr>
          <p:cNvPr id="1003" name="Google Shape;1003;p98"/>
          <p:cNvPicPr preferRelativeResize="0"/>
          <p:nvPr/>
        </p:nvPicPr>
        <p:blipFill rotWithShape="1">
          <a:blip r:embed="rId3">
            <a:alphaModFix/>
          </a:blip>
          <a:srcRect b="0" l="0" r="51312" t="0"/>
          <a:stretch/>
        </p:blipFill>
        <p:spPr>
          <a:xfrm>
            <a:off x="1501250" y="3919100"/>
            <a:ext cx="6007901" cy="110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98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5" name="Google Shape;100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99"/>
          <p:cNvSpPr txBox="1"/>
          <p:nvPr>
            <p:ph idx="1" type="body"/>
          </p:nvPr>
        </p:nvSpPr>
        <p:spPr>
          <a:xfrm>
            <a:off x="395536" y="1412776"/>
            <a:ext cx="8496900" cy="4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Методы используются как этап очищения от состязательной надбавки входных данных в модель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Простые геометрические преобразования: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Crop, resize, rotate, flip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Сжатие: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JPEG, DiffJPEG, Color quantization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Денойзинг: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MPRNet, Real-ESRGAN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Специально разработанные защиты: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DiffPure, DISCO, FCN-filter</a:t>
            </a:r>
            <a:endParaRPr sz="2000"/>
          </a:p>
        </p:txBody>
      </p:sp>
      <p:sp>
        <p:nvSpPr>
          <p:cNvPr id="1011" name="Google Shape;1011;p99"/>
          <p:cNvSpPr txBox="1"/>
          <p:nvPr>
            <p:ph type="title"/>
          </p:nvPr>
        </p:nvSpPr>
        <p:spPr>
          <a:xfrm>
            <a:off x="395525" y="55903"/>
            <a:ext cx="76224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Защиты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Очистка данных</a:t>
            </a:r>
            <a:endParaRPr sz="2600"/>
          </a:p>
        </p:txBody>
      </p:sp>
      <p:sp>
        <p:nvSpPr>
          <p:cNvPr id="1012" name="Google Shape;1012;p99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3" name="Google Shape;101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00"/>
          <p:cNvSpPr txBox="1"/>
          <p:nvPr>
            <p:ph idx="1" type="body"/>
          </p:nvPr>
        </p:nvSpPr>
        <p:spPr>
          <a:xfrm>
            <a:off x="395536" y="1412776"/>
            <a:ext cx="8496900" cy="4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/>
              <a:t>Защиты такого типа предоставляют гарантии вида: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Либо гарантируют неизменность метки качества в некоторой окрестности входных данных (classification-based)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Либо изменение не больше чем на δ в некоторой окрестности входных данных (regression-based)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/>
              <a:t>Для обеспечения таких гарантий используется многократное семплирование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/>
              <a:t>Тестируемые classification-based методы: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Randomized Smoothing and Denoised Randomized Smoothing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Diffusion Denoised Randomized Smoothing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DensePure</a:t>
            </a:r>
            <a:endParaRPr sz="17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/>
              <a:t>Тестируемые regression-based методы:</a:t>
            </a:r>
            <a:endParaRPr sz="1700"/>
          </a:p>
          <a:p>
            <a:pPr indent="-336550" lvl="0" marL="457200" rtl="0" algn="l">
              <a:spcBef>
                <a:spcPts val="56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Median Smoothing and Denoised Median Smoothing</a:t>
            </a:r>
            <a:endParaRPr sz="1700"/>
          </a:p>
        </p:txBody>
      </p:sp>
      <p:sp>
        <p:nvSpPr>
          <p:cNvPr id="1019" name="Google Shape;1019;p100"/>
          <p:cNvSpPr txBox="1"/>
          <p:nvPr>
            <p:ph type="title"/>
          </p:nvPr>
        </p:nvSpPr>
        <p:spPr>
          <a:xfrm>
            <a:off x="395525" y="55903"/>
            <a:ext cx="76224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Защиты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 sz="2600"/>
              <a:t>Сертифицируемые защиты</a:t>
            </a:r>
            <a:endParaRPr sz="2600"/>
          </a:p>
        </p:txBody>
      </p:sp>
      <p:sp>
        <p:nvSpPr>
          <p:cNvPr id="1020" name="Google Shape;1020;p100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1" name="Google Shape;102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01"/>
          <p:cNvSpPr txBox="1"/>
          <p:nvPr/>
        </p:nvSpPr>
        <p:spPr>
          <a:xfrm>
            <a:off x="1212000" y="3888950"/>
            <a:ext cx="43200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ー </a:t>
            </a:r>
            <a:r>
              <a:rPr lang="en">
                <a:solidFill>
                  <a:schemeClr val="dk1"/>
                </a:solidFill>
              </a:rPr>
              <a:t>атакованное</a:t>
            </a:r>
            <a:r>
              <a:rPr lang="en"/>
              <a:t> изображение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ー </a:t>
            </a:r>
            <a:r>
              <a:rPr lang="en">
                <a:solidFill>
                  <a:schemeClr val="dk1"/>
                </a:solidFill>
              </a:rPr>
              <a:t>оригинальное </a:t>
            </a:r>
            <a:r>
              <a:rPr lang="en"/>
              <a:t>изображение</a:t>
            </a:r>
            <a:endParaRPr/>
          </a:p>
        </p:txBody>
      </p:sp>
      <p:sp>
        <p:nvSpPr>
          <p:cNvPr id="1027" name="Google Shape;1027;p101"/>
          <p:cNvSpPr txBox="1"/>
          <p:nvPr>
            <p:ph type="title"/>
          </p:nvPr>
        </p:nvSpPr>
        <p:spPr>
          <a:xfrm>
            <a:off x="395525" y="55903"/>
            <a:ext cx="76224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Оценка эффективности защит (1)</a:t>
            </a:r>
            <a:endParaRPr sz="2600"/>
          </a:p>
        </p:txBody>
      </p:sp>
      <p:sp>
        <p:nvSpPr>
          <p:cNvPr id="1028" name="Google Shape;1028;p101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9" name="Google Shape;102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50" y="1670050"/>
            <a:ext cx="5152500" cy="73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108" y="3922858"/>
            <a:ext cx="298553" cy="28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136" y="4293693"/>
            <a:ext cx="298546" cy="28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2" name="Google Shape;1032;p101"/>
          <p:cNvCxnSpPr/>
          <p:nvPr/>
        </p:nvCxnSpPr>
        <p:spPr>
          <a:xfrm flipH="1">
            <a:off x="3270972" y="1589775"/>
            <a:ext cx="3312900" cy="222900"/>
          </a:xfrm>
          <a:prstGeom prst="bentConnector3">
            <a:avLst>
              <a:gd fmla="val 99774" name="adj1"/>
            </a:avLst>
          </a:prstGeom>
          <a:noFill/>
          <a:ln cap="flat" cmpd="sng" w="19050">
            <a:solidFill>
              <a:srgbClr val="EA853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3" name="Google Shape;1033;p101"/>
          <p:cNvCxnSpPr/>
          <p:nvPr/>
        </p:nvCxnSpPr>
        <p:spPr>
          <a:xfrm flipH="1">
            <a:off x="5341475" y="1589736"/>
            <a:ext cx="2124300" cy="205200"/>
          </a:xfrm>
          <a:prstGeom prst="bentConnector3">
            <a:avLst>
              <a:gd fmla="val 100004" name="adj1"/>
            </a:avLst>
          </a:prstGeom>
          <a:noFill/>
          <a:ln cap="flat" cmpd="sng" w="19050">
            <a:solidFill>
              <a:srgbClr val="EA853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34" name="Google Shape;1034;p101"/>
          <p:cNvSpPr txBox="1"/>
          <p:nvPr/>
        </p:nvSpPr>
        <p:spPr>
          <a:xfrm>
            <a:off x="7453632" y="1374254"/>
            <a:ext cx="882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</a:t>
            </a:r>
            <a:endParaRPr/>
          </a:p>
        </p:txBody>
      </p:sp>
      <p:cxnSp>
        <p:nvCxnSpPr>
          <p:cNvPr id="1035" name="Google Shape;1035;p101"/>
          <p:cNvCxnSpPr/>
          <p:nvPr/>
        </p:nvCxnSpPr>
        <p:spPr>
          <a:xfrm rot="10800000">
            <a:off x="3337275" y="2547650"/>
            <a:ext cx="3318000" cy="250800"/>
          </a:xfrm>
          <a:prstGeom prst="bentConnector3">
            <a:avLst>
              <a:gd fmla="val 100145" name="adj1"/>
            </a:avLst>
          </a:prstGeom>
          <a:noFill/>
          <a:ln cap="flat" cmpd="sng" w="19050">
            <a:solidFill>
              <a:srgbClr val="EA853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6" name="Google Shape;1036;p101"/>
          <p:cNvCxnSpPr/>
          <p:nvPr/>
        </p:nvCxnSpPr>
        <p:spPr>
          <a:xfrm rot="10800000">
            <a:off x="4188769" y="2541350"/>
            <a:ext cx="2257500" cy="257100"/>
          </a:xfrm>
          <a:prstGeom prst="bentConnector3">
            <a:avLst>
              <a:gd fmla="val 100025" name="adj1"/>
            </a:avLst>
          </a:prstGeom>
          <a:noFill/>
          <a:ln cap="flat" cmpd="sng" w="19050">
            <a:solidFill>
              <a:srgbClr val="EA853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37" name="Google Shape;1037;p101"/>
          <p:cNvSpPr txBox="1"/>
          <p:nvPr/>
        </p:nvSpPr>
        <p:spPr>
          <a:xfrm>
            <a:off x="6771320" y="2594766"/>
            <a:ext cx="14208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IQA model</a:t>
            </a:r>
            <a:endParaRPr/>
          </a:p>
        </p:txBody>
      </p:sp>
      <p:pic>
        <p:nvPicPr>
          <p:cNvPr id="1038" name="Google Shape;1038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749" y="2855700"/>
            <a:ext cx="3486776" cy="701747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1"/>
          <p:cNvSpPr txBox="1"/>
          <p:nvPr>
            <p:ph idx="1" type="body"/>
          </p:nvPr>
        </p:nvSpPr>
        <p:spPr>
          <a:xfrm>
            <a:off x="323700" y="4650925"/>
            <a:ext cx="8496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Мы измеряем эффективность защиты с помощью двух показателей измеряющих величину отклонения значений модели после атаки. </a:t>
            </a:r>
            <a:br>
              <a:rPr lang="en" sz="1800"/>
            </a:br>
            <a:r>
              <a:rPr lang="en" sz="1800"/>
              <a:t>Чем меньше отклонение, тем лучше защита справляется с устранением эффекта атаки.</a:t>
            </a:r>
            <a:endParaRPr sz="1800"/>
          </a:p>
        </p:txBody>
      </p:sp>
      <p:pic>
        <p:nvPicPr>
          <p:cNvPr id="1040" name="Google Shape;1040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274320" y="365760"/>
            <a:ext cx="8595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1"/>
                </a:solidFill>
              </a:rPr>
              <a:t>StyleGAN</a:t>
            </a:r>
            <a:endParaRPr sz="2400"/>
          </a:p>
        </p:txBody>
      </p:sp>
      <p:pic>
        <p:nvPicPr>
          <p:cNvPr id="138" name="Google Shape;138;p21" title="Screenshot 2025-11-12 at 22.22.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86700"/>
            <a:ext cx="4297624" cy="521077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274325" y="1477075"/>
            <a:ext cx="4422900" cy="45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Cтиль изображения определяется через карту стилей от mapping network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Архитектура StyleGAN: Mapping Network и Synthesis Network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Adaptive Instance Normalization (AdaIN): стиль, полученный из W, подгоняет статистики нормализации по каждому каналу через пару флагов scale и bias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Начальная точка синтеза — обучаемый константный тензор 4x4, который разворачивается модульно по мере добавления слоев.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Вариативность через добавление шума в каждый блок синтеза для разнообразия текстур, что дает реалистичные мелкие детали на разных разрешениях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2"/>
          <p:cNvSpPr/>
          <p:nvPr/>
        </p:nvSpPr>
        <p:spPr>
          <a:xfrm>
            <a:off x="8017925" y="1482175"/>
            <a:ext cx="209100" cy="62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02"/>
          <p:cNvSpPr/>
          <p:nvPr/>
        </p:nvSpPr>
        <p:spPr>
          <a:xfrm>
            <a:off x="3129025" y="3022450"/>
            <a:ext cx="329400" cy="38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102"/>
          <p:cNvSpPr txBox="1"/>
          <p:nvPr>
            <p:ph idx="1" type="body"/>
          </p:nvPr>
        </p:nvSpPr>
        <p:spPr>
          <a:xfrm>
            <a:off x="492150" y="1534150"/>
            <a:ext cx="8159700" cy="47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000"/>
              <a:t>Измерение устойчивости корреляций: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" sz="2000"/>
              <a:t>Измерение качества изображений после защит очищением производилось с помощью метрик PSMR, SSIM, L0</a:t>
            </a:r>
            <a:endParaRPr sz="2000"/>
          </a:p>
        </p:txBody>
      </p:sp>
      <p:sp>
        <p:nvSpPr>
          <p:cNvPr id="1048" name="Google Shape;1048;p102"/>
          <p:cNvSpPr txBox="1"/>
          <p:nvPr>
            <p:ph type="title"/>
          </p:nvPr>
        </p:nvSpPr>
        <p:spPr>
          <a:xfrm>
            <a:off x="395525" y="55903"/>
            <a:ext cx="76224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"/>
              <a:t>Оценка эффективности защит (2)</a:t>
            </a:r>
            <a:endParaRPr/>
          </a:p>
        </p:txBody>
      </p:sp>
      <p:sp>
        <p:nvSpPr>
          <p:cNvPr id="1049" name="Google Shape;1049;p102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50" name="Google Shape;1050;p102"/>
          <p:cNvGrpSpPr/>
          <p:nvPr/>
        </p:nvGrpSpPr>
        <p:grpSpPr>
          <a:xfrm>
            <a:off x="696950" y="2104070"/>
            <a:ext cx="6054424" cy="1626455"/>
            <a:chOff x="381000" y="1625433"/>
            <a:chExt cx="6054424" cy="2153675"/>
          </a:xfrm>
        </p:grpSpPr>
        <p:pic>
          <p:nvPicPr>
            <p:cNvPr id="1051" name="Google Shape;1051;p102"/>
            <p:cNvPicPr preferRelativeResize="0"/>
            <p:nvPr/>
          </p:nvPicPr>
          <p:blipFill rotWithShape="1">
            <a:blip r:embed="rId3">
              <a:alphaModFix/>
            </a:blip>
            <a:srcRect b="0" l="0" r="0" t="68929"/>
            <a:stretch/>
          </p:blipFill>
          <p:spPr>
            <a:xfrm>
              <a:off x="381000" y="1625433"/>
              <a:ext cx="6054424" cy="1143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52" name="Google Shape;1052;p102"/>
            <p:cNvCxnSpPr>
              <a:stCxn id="1053" idx="1"/>
            </p:cNvCxnSpPr>
            <p:nvPr/>
          </p:nvCxnSpPr>
          <p:spPr>
            <a:xfrm rot="10800000">
              <a:off x="2763800" y="2797658"/>
              <a:ext cx="658800" cy="492300"/>
            </a:xfrm>
            <a:prstGeom prst="bentConnector3">
              <a:avLst>
                <a:gd fmla="val 100899" name="adj1"/>
              </a:avLst>
            </a:prstGeom>
            <a:noFill/>
            <a:ln cap="flat" cmpd="sng" w="19050">
              <a:solidFill>
                <a:srgbClr val="EA853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053" name="Google Shape;1053;p102"/>
            <p:cNvSpPr txBox="1"/>
            <p:nvPr/>
          </p:nvSpPr>
          <p:spPr>
            <a:xfrm>
              <a:off x="3422600" y="2800808"/>
              <a:ext cx="2637000" cy="97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Субъективные оценки (MOS)</a:t>
              </a:r>
              <a:endParaRPr sz="1200"/>
            </a:p>
          </p:txBody>
        </p:sp>
      </p:grpSp>
      <p:pic>
        <p:nvPicPr>
          <p:cNvPr id="1054" name="Google Shape;10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094" y="1340100"/>
            <a:ext cx="3909830" cy="413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03"/>
          <p:cNvSpPr txBox="1"/>
          <p:nvPr/>
        </p:nvSpPr>
        <p:spPr>
          <a:xfrm>
            <a:off x="395525" y="1340100"/>
            <a:ext cx="4176600" cy="4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Лучше всего значение метрики сохраняют сертифицируемые защиты.</a:t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В адаптивной постановке хорошо работают случайные геометрические преобразования (</a:t>
            </a:r>
            <a:r>
              <a:rPr b="1" lang="en" sz="1800"/>
              <a:t>crop</a:t>
            </a:r>
            <a:r>
              <a:rPr lang="en" sz="1800"/>
              <a:t>, </a:t>
            </a:r>
            <a:r>
              <a:rPr b="1" lang="en" sz="1800"/>
              <a:t>rotate</a:t>
            </a:r>
            <a:r>
              <a:rPr lang="en" sz="1800"/>
              <a:t>), </a:t>
            </a:r>
            <a:br>
              <a:rPr lang="en" sz="1800"/>
            </a:br>
            <a:r>
              <a:rPr lang="en" sz="1800"/>
              <a:t>а также сжатие (</a:t>
            </a:r>
            <a:r>
              <a:rPr b="1" lang="en" sz="1800"/>
              <a:t>DiffJPEG</a:t>
            </a:r>
            <a:r>
              <a:rPr lang="en" sz="1800"/>
              <a:t>).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Специализированные методы </a:t>
            </a:r>
            <a:r>
              <a:rPr lang="en" sz="1800">
                <a:solidFill>
                  <a:srgbClr val="000000"/>
                </a:solidFill>
              </a:rPr>
              <a:t>(</a:t>
            </a:r>
            <a:r>
              <a:rPr b="1" lang="en" sz="1800">
                <a:solidFill>
                  <a:srgbClr val="000000"/>
                </a:solidFill>
              </a:rPr>
              <a:t>DiffPure</a:t>
            </a:r>
            <a:r>
              <a:rPr lang="en" sz="1800">
                <a:solidFill>
                  <a:srgbClr val="000000"/>
                </a:solidFill>
              </a:rPr>
              <a:t>, </a:t>
            </a:r>
            <a:r>
              <a:rPr b="1" lang="en" sz="1800">
                <a:solidFill>
                  <a:srgbClr val="000000"/>
                </a:solidFill>
              </a:rPr>
              <a:t>DISCO</a:t>
            </a:r>
            <a:r>
              <a:rPr lang="en" sz="1800">
                <a:solidFill>
                  <a:srgbClr val="000000"/>
                </a:solidFill>
              </a:rPr>
              <a:t>) </a:t>
            </a:r>
            <a:r>
              <a:rPr lang="en" sz="1800"/>
              <a:t>не в лидерах</a:t>
            </a:r>
            <a:r>
              <a:rPr lang="en" sz="1800">
                <a:solidFill>
                  <a:srgbClr val="000000"/>
                </a:solidFill>
              </a:rPr>
              <a:t>.</a:t>
            </a:r>
            <a:endParaRPr sz="1800">
              <a:solidFill>
                <a:srgbClr val="000000"/>
              </a:solidFill>
            </a:endParaRPr>
          </a:p>
        </p:txBody>
      </p:sp>
      <p:cxnSp>
        <p:nvCxnSpPr>
          <p:cNvPr id="1061" name="Google Shape;1061;p103"/>
          <p:cNvCxnSpPr/>
          <p:nvPr/>
        </p:nvCxnSpPr>
        <p:spPr>
          <a:xfrm flipH="1" rot="10800000">
            <a:off x="4158675" y="4843444"/>
            <a:ext cx="1780500" cy="609300"/>
          </a:xfrm>
          <a:prstGeom prst="straightConnector1">
            <a:avLst/>
          </a:prstGeom>
          <a:noFill/>
          <a:ln cap="flat" cmpd="sng" w="19050">
            <a:solidFill>
              <a:srgbClr val="2185C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2" name="Google Shape;1062;p103"/>
          <p:cNvSpPr txBox="1"/>
          <p:nvPr/>
        </p:nvSpPr>
        <p:spPr>
          <a:xfrm>
            <a:off x="1982775" y="5180700"/>
            <a:ext cx="25893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185C5"/>
                </a:solidFill>
              </a:rPr>
              <a:t>Адаптивная атака</a:t>
            </a:r>
            <a:endParaRPr b="1" sz="1800">
              <a:solidFill>
                <a:srgbClr val="2185C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2185C5"/>
                </a:solidFill>
              </a:rPr>
              <a:t>Неадаптивная атака</a:t>
            </a:r>
            <a:endParaRPr b="1" sz="1800">
              <a:solidFill>
                <a:srgbClr val="2185C5"/>
              </a:solidFill>
            </a:endParaRPr>
          </a:p>
        </p:txBody>
      </p:sp>
      <p:cxnSp>
        <p:nvCxnSpPr>
          <p:cNvPr id="1063" name="Google Shape;1063;p103"/>
          <p:cNvCxnSpPr/>
          <p:nvPr/>
        </p:nvCxnSpPr>
        <p:spPr>
          <a:xfrm flipH="1" rot="10800000">
            <a:off x="4486100" y="5052744"/>
            <a:ext cx="1962300" cy="757200"/>
          </a:xfrm>
          <a:prstGeom prst="straightConnector1">
            <a:avLst/>
          </a:prstGeom>
          <a:noFill/>
          <a:ln cap="flat" cmpd="sng" w="19050">
            <a:solidFill>
              <a:srgbClr val="2185C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4" name="Google Shape;1064;p103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5" name="Google Shape;1065;p103"/>
          <p:cNvSpPr txBox="1"/>
          <p:nvPr>
            <p:ph type="title"/>
          </p:nvPr>
        </p:nvSpPr>
        <p:spPr>
          <a:xfrm>
            <a:off x="395525" y="55903"/>
            <a:ext cx="7622400" cy="11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Результаты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Корреляции</a:t>
            </a:r>
            <a:endParaRPr/>
          </a:p>
        </p:txBody>
      </p:sp>
      <p:sp>
        <p:nvSpPr>
          <p:cNvPr id="1066" name="Google Shape;1066;p103"/>
          <p:cNvSpPr/>
          <p:nvPr/>
        </p:nvSpPr>
        <p:spPr>
          <a:xfrm flipH="1" rot="-3779175">
            <a:off x="6908405" y="2863020"/>
            <a:ext cx="1113596" cy="396944"/>
          </a:xfrm>
          <a:prstGeom prst="rightArrow">
            <a:avLst>
              <a:gd fmla="val 50000" name="adj1"/>
              <a:gd fmla="val 79917" name="adj2"/>
            </a:avLst>
          </a:prstGeom>
          <a:solidFill>
            <a:srgbClr val="D9EAD3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Better</a:t>
            </a:r>
            <a:endParaRPr sz="12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04"/>
          <p:cNvPicPr preferRelativeResize="0"/>
          <p:nvPr/>
        </p:nvPicPr>
        <p:blipFill rotWithShape="1">
          <a:blip r:embed="rId3">
            <a:alphaModFix/>
          </a:blip>
          <a:srcRect b="0" l="30982" r="0" t="0"/>
          <a:stretch/>
        </p:blipFill>
        <p:spPr>
          <a:xfrm>
            <a:off x="5703903" y="2588146"/>
            <a:ext cx="2936323" cy="29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04"/>
          <p:cNvSpPr txBox="1"/>
          <p:nvPr/>
        </p:nvSpPr>
        <p:spPr>
          <a:xfrm>
            <a:off x="4956750" y="1256667"/>
            <a:ext cx="4036200" cy="1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Для уязвимых метрик (FPR) защиты значительно повышают корреляции</a:t>
            </a:r>
            <a:endParaRPr sz="1800"/>
          </a:p>
        </p:txBody>
      </p:sp>
      <p:sp>
        <p:nvSpPr>
          <p:cNvPr id="1073" name="Google Shape;1073;p104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4" name="Google Shape;1074;p104"/>
          <p:cNvSpPr txBox="1"/>
          <p:nvPr>
            <p:ph type="title"/>
          </p:nvPr>
        </p:nvSpPr>
        <p:spPr>
          <a:xfrm>
            <a:off x="395525" y="55902"/>
            <a:ext cx="7622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Результаты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Разбиение по атакам и метрикам</a:t>
            </a:r>
            <a:endParaRPr/>
          </a:p>
        </p:txBody>
      </p:sp>
      <p:sp>
        <p:nvSpPr>
          <p:cNvPr id="1075" name="Google Shape;1075;p104"/>
          <p:cNvSpPr txBox="1"/>
          <p:nvPr/>
        </p:nvSpPr>
        <p:spPr>
          <a:xfrm>
            <a:off x="395525" y="1256667"/>
            <a:ext cx="417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Black-box атаки могут быть не менее эффективны, чем white-box. Важно тестировать на большом наборе атак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76" name="Google Shape;1076;p104"/>
          <p:cNvGrpSpPr/>
          <p:nvPr/>
        </p:nvGrpSpPr>
        <p:grpSpPr>
          <a:xfrm>
            <a:off x="762000" y="2499645"/>
            <a:ext cx="3279198" cy="3025762"/>
            <a:chOff x="762000" y="1874775"/>
            <a:chExt cx="3279198" cy="2848849"/>
          </a:xfrm>
        </p:grpSpPr>
        <p:pic>
          <p:nvPicPr>
            <p:cNvPr id="1077" name="Google Shape;1077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0" y="1874775"/>
              <a:ext cx="3279198" cy="2848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8" name="Google Shape;1078;p104"/>
            <p:cNvSpPr/>
            <p:nvPr/>
          </p:nvSpPr>
          <p:spPr>
            <a:xfrm>
              <a:off x="3278739" y="1874775"/>
              <a:ext cx="727500" cy="696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79" name="Google Shape;1079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04"/>
          <p:cNvPicPr preferRelativeResize="0"/>
          <p:nvPr/>
        </p:nvPicPr>
        <p:blipFill rotWithShape="1">
          <a:blip r:embed="rId3">
            <a:alphaModFix/>
          </a:blip>
          <a:srcRect b="0" l="0" r="68915" t="0"/>
          <a:stretch/>
        </p:blipFill>
        <p:spPr>
          <a:xfrm>
            <a:off x="3910750" y="2610725"/>
            <a:ext cx="1322500" cy="28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Google Shape;1085;p105"/>
          <p:cNvPicPr preferRelativeResize="0"/>
          <p:nvPr/>
        </p:nvPicPr>
        <p:blipFill rotWithShape="1">
          <a:blip r:embed="rId3">
            <a:alphaModFix/>
          </a:blip>
          <a:srcRect b="0" l="0" r="0" t="9836"/>
          <a:stretch/>
        </p:blipFill>
        <p:spPr>
          <a:xfrm>
            <a:off x="2965550" y="1460000"/>
            <a:ext cx="5614351" cy="38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05"/>
          <p:cNvSpPr/>
          <p:nvPr/>
        </p:nvSpPr>
        <p:spPr>
          <a:xfrm rot="-5400000">
            <a:off x="1745400" y="2869024"/>
            <a:ext cx="2878800" cy="516900"/>
          </a:xfrm>
          <a:prstGeom prst="left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Лучше</a:t>
            </a:r>
            <a:endParaRPr sz="1600"/>
          </a:p>
        </p:txBody>
      </p:sp>
      <p:sp>
        <p:nvSpPr>
          <p:cNvPr id="1087" name="Google Shape;1087;p105"/>
          <p:cNvSpPr txBox="1"/>
          <p:nvPr/>
        </p:nvSpPr>
        <p:spPr>
          <a:xfrm>
            <a:off x="179750" y="1325925"/>
            <a:ext cx="2633400" cy="35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Необходимо тщательно подбирать параметры защиты для балансирования между сохранением качества изображения и восстановлением	 значений модели</a:t>
            </a:r>
            <a:endParaRPr sz="1800"/>
          </a:p>
        </p:txBody>
      </p:sp>
      <p:sp>
        <p:nvSpPr>
          <p:cNvPr id="1088" name="Google Shape;1088;p105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9" name="Google Shape;1089;p105"/>
          <p:cNvSpPr txBox="1"/>
          <p:nvPr>
            <p:ph type="title"/>
          </p:nvPr>
        </p:nvSpPr>
        <p:spPr>
          <a:xfrm>
            <a:off x="395525" y="55903"/>
            <a:ext cx="7622400" cy="11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Defenses benchmark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Variation of defenses’ parameters</a:t>
            </a:r>
            <a:endParaRPr/>
          </a:p>
        </p:txBody>
      </p:sp>
      <p:pic>
        <p:nvPicPr>
          <p:cNvPr id="1090" name="Google Shape;109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06"/>
          <p:cNvSpPr txBox="1"/>
          <p:nvPr>
            <p:ph type="title"/>
          </p:nvPr>
        </p:nvSpPr>
        <p:spPr>
          <a:xfrm>
            <a:off x="395525" y="55902"/>
            <a:ext cx="7622400" cy="112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Примеры атак и защит на метрики</a:t>
            </a:r>
            <a:endParaRPr/>
          </a:p>
        </p:txBody>
      </p:sp>
      <p:sp>
        <p:nvSpPr>
          <p:cNvPr id="1096" name="Google Shape;1096;p106"/>
          <p:cNvSpPr txBox="1"/>
          <p:nvPr>
            <p:ph idx="2" type="body"/>
          </p:nvPr>
        </p:nvSpPr>
        <p:spPr>
          <a:xfrm>
            <a:off x="4212853" y="8185723"/>
            <a:ext cx="4319700" cy="958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06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8" name="Google Shape;10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00" y="1367012"/>
            <a:ext cx="7416798" cy="470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07"/>
          <p:cNvSpPr txBox="1"/>
          <p:nvPr>
            <p:ph type="title"/>
          </p:nvPr>
        </p:nvSpPr>
        <p:spPr>
          <a:xfrm>
            <a:off x="395525" y="55903"/>
            <a:ext cx="7622400" cy="1082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Больше информации</a:t>
            </a:r>
            <a:endParaRPr/>
          </a:p>
        </p:txBody>
      </p:sp>
      <p:sp>
        <p:nvSpPr>
          <p:cNvPr id="1105" name="Google Shape;1105;p107"/>
          <p:cNvSpPr txBox="1"/>
          <p:nvPr>
            <p:ph idx="1" type="body"/>
          </p:nvPr>
        </p:nvSpPr>
        <p:spPr>
          <a:xfrm>
            <a:off x="395536" y="1412776"/>
            <a:ext cx="8496900" cy="468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06" name="Google Shape;1106;p107"/>
          <p:cNvSpPr txBox="1"/>
          <p:nvPr>
            <p:ph idx="12" type="sldNum"/>
          </p:nvPr>
        </p:nvSpPr>
        <p:spPr>
          <a:xfrm>
            <a:off x="8555398" y="6475984"/>
            <a:ext cx="588600" cy="3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7" name="Google Shape;1107;p107"/>
          <p:cNvPicPr preferRelativeResize="0"/>
          <p:nvPr/>
        </p:nvPicPr>
        <p:blipFill rotWithShape="1">
          <a:blip r:embed="rId3">
            <a:alphaModFix/>
          </a:blip>
          <a:srcRect b="27669" l="5929" r="5708" t="4312"/>
          <a:stretch/>
        </p:blipFill>
        <p:spPr>
          <a:xfrm>
            <a:off x="1205475" y="2908700"/>
            <a:ext cx="1970224" cy="18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6251325"/>
            <a:ext cx="1137899" cy="29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07"/>
          <p:cNvSpPr txBox="1"/>
          <p:nvPr/>
        </p:nvSpPr>
        <p:spPr>
          <a:xfrm>
            <a:off x="419916" y="1841075"/>
            <a:ext cx="3514200" cy="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Статья на рассмотрении </a:t>
            </a:r>
            <a:br>
              <a:rPr lang="en" sz="2200">
                <a:solidFill>
                  <a:schemeClr val="dk1"/>
                </a:solidFill>
              </a:rPr>
            </a:br>
            <a:r>
              <a:rPr lang="en" sz="2200">
                <a:solidFill>
                  <a:schemeClr val="dk1"/>
                </a:solidFill>
              </a:rPr>
              <a:t>на ICLR 2025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110" name="Google Shape;1110;p107"/>
          <p:cNvSpPr txBox="1"/>
          <p:nvPr/>
        </p:nvSpPr>
        <p:spPr>
          <a:xfrm>
            <a:off x="4659725" y="1835400"/>
            <a:ext cx="4050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Страница бенчмарка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11" name="Google Shape;1111;p107"/>
          <p:cNvSpPr txBox="1"/>
          <p:nvPr/>
        </p:nvSpPr>
        <p:spPr>
          <a:xfrm>
            <a:off x="919198" y="4971800"/>
            <a:ext cx="25464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openreview.net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112" name="Google Shape;1112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3699" y="2897106"/>
            <a:ext cx="1722349" cy="1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07"/>
          <p:cNvSpPr txBox="1"/>
          <p:nvPr/>
        </p:nvSpPr>
        <p:spPr>
          <a:xfrm>
            <a:off x="5189227" y="4754389"/>
            <a:ext cx="31176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6"/>
              </a:rPr>
              <a:t>https://videoprocessing.ai/benchmarks/iqa-defenses.html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677AC"/>
      </a:accent1>
      <a:accent2>
        <a:srgbClr val="EA8532"/>
      </a:accent2>
      <a:accent3>
        <a:srgbClr val="D52557"/>
      </a:accent3>
      <a:accent4>
        <a:srgbClr val="75D5EB"/>
      </a:accent4>
      <a:accent5>
        <a:srgbClr val="29754B"/>
      </a:accent5>
      <a:accent6>
        <a:srgbClr val="6A2424"/>
      </a:accent6>
      <a:hlink>
        <a:srgbClr val="1F4291"/>
      </a:hlink>
      <a:folHlink>
        <a:srgbClr val="FF00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